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0" r:id="rId3"/>
    <p:sldId id="303" r:id="rId4"/>
    <p:sldId id="304" r:id="rId5"/>
    <p:sldId id="302" r:id="rId6"/>
    <p:sldId id="276" r:id="rId7"/>
    <p:sldId id="278" r:id="rId8"/>
    <p:sldId id="306" r:id="rId9"/>
    <p:sldId id="305" r:id="rId10"/>
    <p:sldId id="309" r:id="rId11"/>
    <p:sldId id="308" r:id="rId12"/>
    <p:sldId id="30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BDD"/>
    <a:srgbClr val="E7E7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6141F-B1E5-4980-A49A-D054CBAEDC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1D5C3A-F743-4CCA-9F86-E9D98E311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51B4CA-B7A8-4021-822F-17E462720E11}"/>
              </a:ext>
            </a:extLst>
          </p:cNvPr>
          <p:cNvSpPr>
            <a:spLocks noGrp="1"/>
          </p:cNvSpPr>
          <p:nvPr>
            <p:ph type="dt" sz="half" idx="10"/>
          </p:nvPr>
        </p:nvSpPr>
        <p:spPr/>
        <p:txBody>
          <a:bodyPr/>
          <a:lstStyle/>
          <a:p>
            <a:fld id="{34CDFEDB-1056-439A-8F7A-639CD56AA94D}" type="datetimeFigureOut">
              <a:rPr lang="en-US" smtClean="0"/>
              <a:t>7/19/2022</a:t>
            </a:fld>
            <a:endParaRPr lang="en-US" dirty="0"/>
          </a:p>
        </p:txBody>
      </p:sp>
      <p:sp>
        <p:nvSpPr>
          <p:cNvPr id="5" name="Footer Placeholder 4">
            <a:extLst>
              <a:ext uri="{FF2B5EF4-FFF2-40B4-BE49-F238E27FC236}">
                <a16:creationId xmlns:a16="http://schemas.microsoft.com/office/drawing/2014/main" id="{74E82166-7A62-4E7A-9E82-03488A3C4D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655F7D-521E-4173-8145-7BB18FAA8FF6}"/>
              </a:ext>
            </a:extLst>
          </p:cNvPr>
          <p:cNvSpPr>
            <a:spLocks noGrp="1"/>
          </p:cNvSpPr>
          <p:nvPr>
            <p:ph type="sldNum" sz="quarter" idx="12"/>
          </p:nvPr>
        </p:nvSpPr>
        <p:spPr/>
        <p:txBody>
          <a:bodyPr/>
          <a:lstStyle/>
          <a:p>
            <a:fld id="{F860637C-C3D0-4A3C-A668-BEAA71502D97}" type="slidenum">
              <a:rPr lang="en-US" smtClean="0"/>
              <a:t>‹#›</a:t>
            </a:fld>
            <a:endParaRPr lang="en-US" dirty="0"/>
          </a:p>
        </p:txBody>
      </p:sp>
    </p:spTree>
    <p:extLst>
      <p:ext uri="{BB962C8B-B14F-4D97-AF65-F5344CB8AC3E}">
        <p14:creationId xmlns:p14="http://schemas.microsoft.com/office/powerpoint/2010/main" val="310645424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8846-CAC7-4E73-B4ED-D75E2DFFB5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DBEF1E-7F47-4C7F-9293-15289AE6B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B5341E-73D1-452A-8F3B-5A2B6EB69F60}"/>
              </a:ext>
            </a:extLst>
          </p:cNvPr>
          <p:cNvSpPr>
            <a:spLocks noGrp="1"/>
          </p:cNvSpPr>
          <p:nvPr>
            <p:ph type="dt" sz="half" idx="10"/>
          </p:nvPr>
        </p:nvSpPr>
        <p:spPr/>
        <p:txBody>
          <a:bodyPr/>
          <a:lstStyle/>
          <a:p>
            <a:fld id="{34CDFEDB-1056-439A-8F7A-639CD56AA94D}" type="datetimeFigureOut">
              <a:rPr lang="en-US" smtClean="0"/>
              <a:t>7/19/2022</a:t>
            </a:fld>
            <a:endParaRPr lang="en-US" dirty="0"/>
          </a:p>
        </p:txBody>
      </p:sp>
      <p:sp>
        <p:nvSpPr>
          <p:cNvPr id="5" name="Footer Placeholder 4">
            <a:extLst>
              <a:ext uri="{FF2B5EF4-FFF2-40B4-BE49-F238E27FC236}">
                <a16:creationId xmlns:a16="http://schemas.microsoft.com/office/drawing/2014/main" id="{2DB581E2-CF81-4D71-902F-7902C09CAA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A19F4D-4192-4471-87C6-15AFD4150F6F}"/>
              </a:ext>
            </a:extLst>
          </p:cNvPr>
          <p:cNvSpPr>
            <a:spLocks noGrp="1"/>
          </p:cNvSpPr>
          <p:nvPr>
            <p:ph type="sldNum" sz="quarter" idx="12"/>
          </p:nvPr>
        </p:nvSpPr>
        <p:spPr/>
        <p:txBody>
          <a:bodyPr/>
          <a:lstStyle/>
          <a:p>
            <a:fld id="{F860637C-C3D0-4A3C-A668-BEAA71502D97}" type="slidenum">
              <a:rPr lang="en-US" smtClean="0"/>
              <a:t>‹#›</a:t>
            </a:fld>
            <a:endParaRPr lang="en-US" dirty="0"/>
          </a:p>
        </p:txBody>
      </p:sp>
    </p:spTree>
    <p:extLst>
      <p:ext uri="{BB962C8B-B14F-4D97-AF65-F5344CB8AC3E}">
        <p14:creationId xmlns:p14="http://schemas.microsoft.com/office/powerpoint/2010/main" val="26380105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C36C51-F4FB-4290-868C-3AB321A391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156B23-136A-49D3-B7C2-5A3C04E55F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95548-B897-45AF-941C-0FD0B3E056C0}"/>
              </a:ext>
            </a:extLst>
          </p:cNvPr>
          <p:cNvSpPr>
            <a:spLocks noGrp="1"/>
          </p:cNvSpPr>
          <p:nvPr>
            <p:ph type="dt" sz="half" idx="10"/>
          </p:nvPr>
        </p:nvSpPr>
        <p:spPr/>
        <p:txBody>
          <a:bodyPr/>
          <a:lstStyle/>
          <a:p>
            <a:fld id="{34CDFEDB-1056-439A-8F7A-639CD56AA94D}" type="datetimeFigureOut">
              <a:rPr lang="en-US" smtClean="0"/>
              <a:t>7/19/2022</a:t>
            </a:fld>
            <a:endParaRPr lang="en-US" dirty="0"/>
          </a:p>
        </p:txBody>
      </p:sp>
      <p:sp>
        <p:nvSpPr>
          <p:cNvPr id="5" name="Footer Placeholder 4">
            <a:extLst>
              <a:ext uri="{FF2B5EF4-FFF2-40B4-BE49-F238E27FC236}">
                <a16:creationId xmlns:a16="http://schemas.microsoft.com/office/drawing/2014/main" id="{0E4BECA9-AE55-43C9-83EC-02856C764A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03CFC8-8D7C-490D-B5FE-6F15B9355FFD}"/>
              </a:ext>
            </a:extLst>
          </p:cNvPr>
          <p:cNvSpPr>
            <a:spLocks noGrp="1"/>
          </p:cNvSpPr>
          <p:nvPr>
            <p:ph type="sldNum" sz="quarter" idx="12"/>
          </p:nvPr>
        </p:nvSpPr>
        <p:spPr/>
        <p:txBody>
          <a:bodyPr/>
          <a:lstStyle/>
          <a:p>
            <a:fld id="{F860637C-C3D0-4A3C-A668-BEAA71502D97}" type="slidenum">
              <a:rPr lang="en-US" smtClean="0"/>
              <a:t>‹#›</a:t>
            </a:fld>
            <a:endParaRPr lang="en-US" dirty="0"/>
          </a:p>
        </p:txBody>
      </p:sp>
    </p:spTree>
    <p:extLst>
      <p:ext uri="{BB962C8B-B14F-4D97-AF65-F5344CB8AC3E}">
        <p14:creationId xmlns:p14="http://schemas.microsoft.com/office/powerpoint/2010/main" val="42791475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6449F-E699-4C09-ADFB-5F2920004F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311DC-DE60-4681-B0AF-0DB11AAACB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E82EAF-4B58-4932-BB05-4B27580C8AB4}"/>
              </a:ext>
            </a:extLst>
          </p:cNvPr>
          <p:cNvSpPr>
            <a:spLocks noGrp="1"/>
          </p:cNvSpPr>
          <p:nvPr>
            <p:ph type="dt" sz="half" idx="10"/>
          </p:nvPr>
        </p:nvSpPr>
        <p:spPr/>
        <p:txBody>
          <a:bodyPr/>
          <a:lstStyle/>
          <a:p>
            <a:fld id="{34CDFEDB-1056-439A-8F7A-639CD56AA94D}" type="datetimeFigureOut">
              <a:rPr lang="en-US" smtClean="0"/>
              <a:t>7/19/2022</a:t>
            </a:fld>
            <a:endParaRPr lang="en-US" dirty="0"/>
          </a:p>
        </p:txBody>
      </p:sp>
      <p:sp>
        <p:nvSpPr>
          <p:cNvPr id="5" name="Footer Placeholder 4">
            <a:extLst>
              <a:ext uri="{FF2B5EF4-FFF2-40B4-BE49-F238E27FC236}">
                <a16:creationId xmlns:a16="http://schemas.microsoft.com/office/drawing/2014/main" id="{DC9E526D-6CAE-4661-8345-B04120970C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57083D-3062-4926-8833-DCBD99BA868A}"/>
              </a:ext>
            </a:extLst>
          </p:cNvPr>
          <p:cNvSpPr>
            <a:spLocks noGrp="1"/>
          </p:cNvSpPr>
          <p:nvPr>
            <p:ph type="sldNum" sz="quarter" idx="12"/>
          </p:nvPr>
        </p:nvSpPr>
        <p:spPr/>
        <p:txBody>
          <a:bodyPr/>
          <a:lstStyle/>
          <a:p>
            <a:fld id="{F860637C-C3D0-4A3C-A668-BEAA71502D97}" type="slidenum">
              <a:rPr lang="en-US" smtClean="0"/>
              <a:t>‹#›</a:t>
            </a:fld>
            <a:endParaRPr lang="en-US" dirty="0"/>
          </a:p>
        </p:txBody>
      </p:sp>
    </p:spTree>
    <p:extLst>
      <p:ext uri="{BB962C8B-B14F-4D97-AF65-F5344CB8AC3E}">
        <p14:creationId xmlns:p14="http://schemas.microsoft.com/office/powerpoint/2010/main" val="53633045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5F32-A419-462B-BCE3-812FA16C3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9595BF-1FB5-4AE2-B639-724E82C9C2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2EAF3E-4BB8-444E-9EB2-B0A054D4E164}"/>
              </a:ext>
            </a:extLst>
          </p:cNvPr>
          <p:cNvSpPr>
            <a:spLocks noGrp="1"/>
          </p:cNvSpPr>
          <p:nvPr>
            <p:ph type="dt" sz="half" idx="10"/>
          </p:nvPr>
        </p:nvSpPr>
        <p:spPr/>
        <p:txBody>
          <a:bodyPr/>
          <a:lstStyle/>
          <a:p>
            <a:fld id="{34CDFEDB-1056-439A-8F7A-639CD56AA94D}" type="datetimeFigureOut">
              <a:rPr lang="en-US" smtClean="0"/>
              <a:t>7/19/2022</a:t>
            </a:fld>
            <a:endParaRPr lang="en-US" dirty="0"/>
          </a:p>
        </p:txBody>
      </p:sp>
      <p:sp>
        <p:nvSpPr>
          <p:cNvPr id="5" name="Footer Placeholder 4">
            <a:extLst>
              <a:ext uri="{FF2B5EF4-FFF2-40B4-BE49-F238E27FC236}">
                <a16:creationId xmlns:a16="http://schemas.microsoft.com/office/drawing/2014/main" id="{B3144CF3-20AE-44EB-8844-285D3A9F00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561FB1-FCE9-4A9C-BB8D-7357DABFC9D9}"/>
              </a:ext>
            </a:extLst>
          </p:cNvPr>
          <p:cNvSpPr>
            <a:spLocks noGrp="1"/>
          </p:cNvSpPr>
          <p:nvPr>
            <p:ph type="sldNum" sz="quarter" idx="12"/>
          </p:nvPr>
        </p:nvSpPr>
        <p:spPr/>
        <p:txBody>
          <a:bodyPr/>
          <a:lstStyle/>
          <a:p>
            <a:fld id="{F860637C-C3D0-4A3C-A668-BEAA71502D97}" type="slidenum">
              <a:rPr lang="en-US" smtClean="0"/>
              <a:t>‹#›</a:t>
            </a:fld>
            <a:endParaRPr lang="en-US" dirty="0"/>
          </a:p>
        </p:txBody>
      </p:sp>
    </p:spTree>
    <p:extLst>
      <p:ext uri="{BB962C8B-B14F-4D97-AF65-F5344CB8AC3E}">
        <p14:creationId xmlns:p14="http://schemas.microsoft.com/office/powerpoint/2010/main" val="335196715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F49F-E0F5-4D61-A3F3-8B76A5F571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3D27C9-00CE-4E54-B400-03CCDC072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A7EA31-3FAF-4B32-AB36-6AB9A473D8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0699E-E194-489E-8B50-04462D6D3A4D}"/>
              </a:ext>
            </a:extLst>
          </p:cNvPr>
          <p:cNvSpPr>
            <a:spLocks noGrp="1"/>
          </p:cNvSpPr>
          <p:nvPr>
            <p:ph type="dt" sz="half" idx="10"/>
          </p:nvPr>
        </p:nvSpPr>
        <p:spPr/>
        <p:txBody>
          <a:bodyPr/>
          <a:lstStyle/>
          <a:p>
            <a:fld id="{34CDFEDB-1056-439A-8F7A-639CD56AA94D}" type="datetimeFigureOut">
              <a:rPr lang="en-US" smtClean="0"/>
              <a:t>7/19/2022</a:t>
            </a:fld>
            <a:endParaRPr lang="en-US" dirty="0"/>
          </a:p>
        </p:txBody>
      </p:sp>
      <p:sp>
        <p:nvSpPr>
          <p:cNvPr id="6" name="Footer Placeholder 5">
            <a:extLst>
              <a:ext uri="{FF2B5EF4-FFF2-40B4-BE49-F238E27FC236}">
                <a16:creationId xmlns:a16="http://schemas.microsoft.com/office/drawing/2014/main" id="{5946C523-7455-40D7-A782-DA7AA4A0E3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A98F10-323D-4AC0-B5F0-2B45710C7D60}"/>
              </a:ext>
            </a:extLst>
          </p:cNvPr>
          <p:cNvSpPr>
            <a:spLocks noGrp="1"/>
          </p:cNvSpPr>
          <p:nvPr>
            <p:ph type="sldNum" sz="quarter" idx="12"/>
          </p:nvPr>
        </p:nvSpPr>
        <p:spPr/>
        <p:txBody>
          <a:bodyPr/>
          <a:lstStyle/>
          <a:p>
            <a:fld id="{F860637C-C3D0-4A3C-A668-BEAA71502D97}" type="slidenum">
              <a:rPr lang="en-US" smtClean="0"/>
              <a:t>‹#›</a:t>
            </a:fld>
            <a:endParaRPr lang="en-US" dirty="0"/>
          </a:p>
        </p:txBody>
      </p:sp>
    </p:spTree>
    <p:extLst>
      <p:ext uri="{BB962C8B-B14F-4D97-AF65-F5344CB8AC3E}">
        <p14:creationId xmlns:p14="http://schemas.microsoft.com/office/powerpoint/2010/main" val="92648954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D8790-6EA8-4C17-B5A3-1E5615BE68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144D97-312B-49AC-8D53-FBABAFA91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1BEED0-0A07-481E-AC05-0146A64621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73A58E-8F78-4664-8939-1A16A4E41A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32E5D2-E5BA-476A-95F2-037842B9AE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347EB9-A162-4DE1-8358-D28D0C911451}"/>
              </a:ext>
            </a:extLst>
          </p:cNvPr>
          <p:cNvSpPr>
            <a:spLocks noGrp="1"/>
          </p:cNvSpPr>
          <p:nvPr>
            <p:ph type="dt" sz="half" idx="10"/>
          </p:nvPr>
        </p:nvSpPr>
        <p:spPr/>
        <p:txBody>
          <a:bodyPr/>
          <a:lstStyle/>
          <a:p>
            <a:fld id="{34CDFEDB-1056-439A-8F7A-639CD56AA94D}" type="datetimeFigureOut">
              <a:rPr lang="en-US" smtClean="0"/>
              <a:t>7/19/2022</a:t>
            </a:fld>
            <a:endParaRPr lang="en-US" dirty="0"/>
          </a:p>
        </p:txBody>
      </p:sp>
      <p:sp>
        <p:nvSpPr>
          <p:cNvPr id="8" name="Footer Placeholder 7">
            <a:extLst>
              <a:ext uri="{FF2B5EF4-FFF2-40B4-BE49-F238E27FC236}">
                <a16:creationId xmlns:a16="http://schemas.microsoft.com/office/drawing/2014/main" id="{AC654FC7-BB57-4A54-9453-82852B1685F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8666CB3-3DDB-46FA-BFEC-09A8022BC0C5}"/>
              </a:ext>
            </a:extLst>
          </p:cNvPr>
          <p:cNvSpPr>
            <a:spLocks noGrp="1"/>
          </p:cNvSpPr>
          <p:nvPr>
            <p:ph type="sldNum" sz="quarter" idx="12"/>
          </p:nvPr>
        </p:nvSpPr>
        <p:spPr/>
        <p:txBody>
          <a:bodyPr/>
          <a:lstStyle/>
          <a:p>
            <a:fld id="{F860637C-C3D0-4A3C-A668-BEAA71502D97}" type="slidenum">
              <a:rPr lang="en-US" smtClean="0"/>
              <a:t>‹#›</a:t>
            </a:fld>
            <a:endParaRPr lang="en-US" dirty="0"/>
          </a:p>
        </p:txBody>
      </p:sp>
    </p:spTree>
    <p:extLst>
      <p:ext uri="{BB962C8B-B14F-4D97-AF65-F5344CB8AC3E}">
        <p14:creationId xmlns:p14="http://schemas.microsoft.com/office/powerpoint/2010/main" val="343341831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6D85-043D-4AF1-838E-7BDB32E1B3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2EFF0B-B555-453C-AB8E-C8A11A95B70B}"/>
              </a:ext>
            </a:extLst>
          </p:cNvPr>
          <p:cNvSpPr>
            <a:spLocks noGrp="1"/>
          </p:cNvSpPr>
          <p:nvPr>
            <p:ph type="dt" sz="half" idx="10"/>
          </p:nvPr>
        </p:nvSpPr>
        <p:spPr/>
        <p:txBody>
          <a:bodyPr/>
          <a:lstStyle/>
          <a:p>
            <a:fld id="{34CDFEDB-1056-439A-8F7A-639CD56AA94D}" type="datetimeFigureOut">
              <a:rPr lang="en-US" smtClean="0"/>
              <a:t>7/19/2022</a:t>
            </a:fld>
            <a:endParaRPr lang="en-US" dirty="0"/>
          </a:p>
        </p:txBody>
      </p:sp>
      <p:sp>
        <p:nvSpPr>
          <p:cNvPr id="4" name="Footer Placeholder 3">
            <a:extLst>
              <a:ext uri="{FF2B5EF4-FFF2-40B4-BE49-F238E27FC236}">
                <a16:creationId xmlns:a16="http://schemas.microsoft.com/office/drawing/2014/main" id="{29D82A78-E390-46F8-8369-1CB4CCCA7D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37C0E2-413A-4D56-92B2-57820DBC7D69}"/>
              </a:ext>
            </a:extLst>
          </p:cNvPr>
          <p:cNvSpPr>
            <a:spLocks noGrp="1"/>
          </p:cNvSpPr>
          <p:nvPr>
            <p:ph type="sldNum" sz="quarter" idx="12"/>
          </p:nvPr>
        </p:nvSpPr>
        <p:spPr/>
        <p:txBody>
          <a:bodyPr/>
          <a:lstStyle/>
          <a:p>
            <a:fld id="{F860637C-C3D0-4A3C-A668-BEAA71502D97}" type="slidenum">
              <a:rPr lang="en-US" smtClean="0"/>
              <a:t>‹#›</a:t>
            </a:fld>
            <a:endParaRPr lang="en-US" dirty="0"/>
          </a:p>
        </p:txBody>
      </p:sp>
    </p:spTree>
    <p:extLst>
      <p:ext uri="{BB962C8B-B14F-4D97-AF65-F5344CB8AC3E}">
        <p14:creationId xmlns:p14="http://schemas.microsoft.com/office/powerpoint/2010/main" val="410506289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DBA1B1-3226-4976-9945-CEA94D987BAA}"/>
              </a:ext>
            </a:extLst>
          </p:cNvPr>
          <p:cNvSpPr>
            <a:spLocks noGrp="1"/>
          </p:cNvSpPr>
          <p:nvPr>
            <p:ph type="dt" sz="half" idx="10"/>
          </p:nvPr>
        </p:nvSpPr>
        <p:spPr/>
        <p:txBody>
          <a:bodyPr/>
          <a:lstStyle/>
          <a:p>
            <a:fld id="{34CDFEDB-1056-439A-8F7A-639CD56AA94D}" type="datetimeFigureOut">
              <a:rPr lang="en-US" smtClean="0"/>
              <a:t>7/19/2022</a:t>
            </a:fld>
            <a:endParaRPr lang="en-US" dirty="0"/>
          </a:p>
        </p:txBody>
      </p:sp>
      <p:sp>
        <p:nvSpPr>
          <p:cNvPr id="3" name="Footer Placeholder 2">
            <a:extLst>
              <a:ext uri="{FF2B5EF4-FFF2-40B4-BE49-F238E27FC236}">
                <a16:creationId xmlns:a16="http://schemas.microsoft.com/office/drawing/2014/main" id="{9F50289D-21FA-4E68-B6CB-DBD87E10955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3AC3D7-0B9B-4266-BE62-BE26EE7549F3}"/>
              </a:ext>
            </a:extLst>
          </p:cNvPr>
          <p:cNvSpPr>
            <a:spLocks noGrp="1"/>
          </p:cNvSpPr>
          <p:nvPr>
            <p:ph type="sldNum" sz="quarter" idx="12"/>
          </p:nvPr>
        </p:nvSpPr>
        <p:spPr/>
        <p:txBody>
          <a:bodyPr/>
          <a:lstStyle/>
          <a:p>
            <a:fld id="{F860637C-C3D0-4A3C-A668-BEAA71502D97}" type="slidenum">
              <a:rPr lang="en-US" smtClean="0"/>
              <a:t>‹#›</a:t>
            </a:fld>
            <a:endParaRPr lang="en-US" dirty="0"/>
          </a:p>
        </p:txBody>
      </p:sp>
    </p:spTree>
    <p:extLst>
      <p:ext uri="{BB962C8B-B14F-4D97-AF65-F5344CB8AC3E}">
        <p14:creationId xmlns:p14="http://schemas.microsoft.com/office/powerpoint/2010/main" val="1913077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068C-9EE6-4D37-9036-21B3471D84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E8DB9D-820D-40E6-9B01-BFC6453FB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AE1769-92D7-484A-B8A8-5F39D0874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9BAC31-4FEA-4F4D-BB85-C1526615FB67}"/>
              </a:ext>
            </a:extLst>
          </p:cNvPr>
          <p:cNvSpPr>
            <a:spLocks noGrp="1"/>
          </p:cNvSpPr>
          <p:nvPr>
            <p:ph type="dt" sz="half" idx="10"/>
          </p:nvPr>
        </p:nvSpPr>
        <p:spPr/>
        <p:txBody>
          <a:bodyPr/>
          <a:lstStyle/>
          <a:p>
            <a:fld id="{34CDFEDB-1056-439A-8F7A-639CD56AA94D}" type="datetimeFigureOut">
              <a:rPr lang="en-US" smtClean="0"/>
              <a:t>7/19/2022</a:t>
            </a:fld>
            <a:endParaRPr lang="en-US" dirty="0"/>
          </a:p>
        </p:txBody>
      </p:sp>
      <p:sp>
        <p:nvSpPr>
          <p:cNvPr id="6" name="Footer Placeholder 5">
            <a:extLst>
              <a:ext uri="{FF2B5EF4-FFF2-40B4-BE49-F238E27FC236}">
                <a16:creationId xmlns:a16="http://schemas.microsoft.com/office/drawing/2014/main" id="{F2A33566-144D-4F94-B6C6-DBCBE2A0C4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43BBC4-D6F2-444F-9B73-B8933BD9116C}"/>
              </a:ext>
            </a:extLst>
          </p:cNvPr>
          <p:cNvSpPr>
            <a:spLocks noGrp="1"/>
          </p:cNvSpPr>
          <p:nvPr>
            <p:ph type="sldNum" sz="quarter" idx="12"/>
          </p:nvPr>
        </p:nvSpPr>
        <p:spPr/>
        <p:txBody>
          <a:bodyPr/>
          <a:lstStyle/>
          <a:p>
            <a:fld id="{F860637C-C3D0-4A3C-A668-BEAA71502D97}" type="slidenum">
              <a:rPr lang="en-US" smtClean="0"/>
              <a:t>‹#›</a:t>
            </a:fld>
            <a:endParaRPr lang="en-US" dirty="0"/>
          </a:p>
        </p:txBody>
      </p:sp>
    </p:spTree>
    <p:extLst>
      <p:ext uri="{BB962C8B-B14F-4D97-AF65-F5344CB8AC3E}">
        <p14:creationId xmlns:p14="http://schemas.microsoft.com/office/powerpoint/2010/main" val="34499716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875C7-D538-466E-960E-6A783F7655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91AB9-7001-4E9B-838C-5C20E52EFE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F579B35-8A38-4687-8C8B-7D2AE6FA4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1805A4-4CFD-4EED-A8DD-A440867B79BB}"/>
              </a:ext>
            </a:extLst>
          </p:cNvPr>
          <p:cNvSpPr>
            <a:spLocks noGrp="1"/>
          </p:cNvSpPr>
          <p:nvPr>
            <p:ph type="dt" sz="half" idx="10"/>
          </p:nvPr>
        </p:nvSpPr>
        <p:spPr/>
        <p:txBody>
          <a:bodyPr/>
          <a:lstStyle/>
          <a:p>
            <a:fld id="{34CDFEDB-1056-439A-8F7A-639CD56AA94D}" type="datetimeFigureOut">
              <a:rPr lang="en-US" smtClean="0"/>
              <a:t>7/19/2022</a:t>
            </a:fld>
            <a:endParaRPr lang="en-US" dirty="0"/>
          </a:p>
        </p:txBody>
      </p:sp>
      <p:sp>
        <p:nvSpPr>
          <p:cNvPr id="6" name="Footer Placeholder 5">
            <a:extLst>
              <a:ext uri="{FF2B5EF4-FFF2-40B4-BE49-F238E27FC236}">
                <a16:creationId xmlns:a16="http://schemas.microsoft.com/office/drawing/2014/main" id="{A51A3A9B-42F5-4751-9BCF-089CF5CF3F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E9F92A-6CAF-4DC1-BE42-3F8882ED2AFD}"/>
              </a:ext>
            </a:extLst>
          </p:cNvPr>
          <p:cNvSpPr>
            <a:spLocks noGrp="1"/>
          </p:cNvSpPr>
          <p:nvPr>
            <p:ph type="sldNum" sz="quarter" idx="12"/>
          </p:nvPr>
        </p:nvSpPr>
        <p:spPr/>
        <p:txBody>
          <a:bodyPr/>
          <a:lstStyle/>
          <a:p>
            <a:fld id="{F860637C-C3D0-4A3C-A668-BEAA71502D97}" type="slidenum">
              <a:rPr lang="en-US" smtClean="0"/>
              <a:t>‹#›</a:t>
            </a:fld>
            <a:endParaRPr lang="en-US" dirty="0"/>
          </a:p>
        </p:txBody>
      </p:sp>
    </p:spTree>
    <p:extLst>
      <p:ext uri="{BB962C8B-B14F-4D97-AF65-F5344CB8AC3E}">
        <p14:creationId xmlns:p14="http://schemas.microsoft.com/office/powerpoint/2010/main" val="48189110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D6BB58-9609-40E0-AB88-2F2AEF947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03CBF3-EE8D-4CA2-8603-E2F8F4EBA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33D7F-2BE0-42C8-B702-A7592086C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DFEDB-1056-439A-8F7A-639CD56AA94D}" type="datetimeFigureOut">
              <a:rPr lang="en-US" smtClean="0"/>
              <a:t>7/19/2022</a:t>
            </a:fld>
            <a:endParaRPr lang="en-US" dirty="0"/>
          </a:p>
        </p:txBody>
      </p:sp>
      <p:sp>
        <p:nvSpPr>
          <p:cNvPr id="5" name="Footer Placeholder 4">
            <a:extLst>
              <a:ext uri="{FF2B5EF4-FFF2-40B4-BE49-F238E27FC236}">
                <a16:creationId xmlns:a16="http://schemas.microsoft.com/office/drawing/2014/main" id="{46F6C053-0213-4C22-93F9-0993C8C95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846489-87BE-4CB3-9327-8CFC371093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60637C-C3D0-4A3C-A668-BEAA71502D97}" type="slidenum">
              <a:rPr lang="en-US" smtClean="0"/>
              <a:t>‹#›</a:t>
            </a:fld>
            <a:endParaRPr lang="en-US" dirty="0"/>
          </a:p>
        </p:txBody>
      </p:sp>
    </p:spTree>
    <p:extLst>
      <p:ext uri="{BB962C8B-B14F-4D97-AF65-F5344CB8AC3E}">
        <p14:creationId xmlns:p14="http://schemas.microsoft.com/office/powerpoint/2010/main" val="1322130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hariahboard.org/downloads" TargetMode="External"/><Relationship Id="rId2" Type="http://schemas.openxmlformats.org/officeDocument/2006/relationships/hyperlink" Target="mailto:halalzabiha@rahmatealam.or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image" Target="../media/image5.png"/><Relationship Id="rId16" Type="http://schemas.openxmlformats.org/officeDocument/2006/relationships/image" Target="../media/image19.jpe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jpe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hariahboard.org/downloads" TargetMode="External"/><Relationship Id="rId2" Type="http://schemas.openxmlformats.org/officeDocument/2006/relationships/hyperlink" Target="mailto:halalzabiha@rahmatealam.or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045889-7DB9-47E1-BE1E-CDBAD2609E13}"/>
              </a:ext>
            </a:extLst>
          </p:cNvPr>
          <p:cNvPicPr>
            <a:picLocks noChangeAspect="1"/>
          </p:cNvPicPr>
          <p:nvPr/>
        </p:nvPicPr>
        <p:blipFill>
          <a:blip r:embed="rId2"/>
          <a:stretch>
            <a:fillRect/>
          </a:stretch>
        </p:blipFill>
        <p:spPr>
          <a:xfrm>
            <a:off x="4362551" y="1643212"/>
            <a:ext cx="3466899" cy="3571577"/>
          </a:xfrm>
          <a:prstGeom prst="rect">
            <a:avLst/>
          </a:prstGeom>
        </p:spPr>
      </p:pic>
    </p:spTree>
    <p:extLst>
      <p:ext uri="{BB962C8B-B14F-4D97-AF65-F5344CB8AC3E}">
        <p14:creationId xmlns:p14="http://schemas.microsoft.com/office/powerpoint/2010/main" val="3822628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0099" y="1554641"/>
            <a:ext cx="10770577" cy="4745915"/>
          </a:xfrm>
          <a:prstGeom prst="rect">
            <a:avLst/>
          </a:prstGeom>
        </p:spPr>
        <p:txBody>
          <a:bodyPr wrap="square">
            <a:spAutoFit/>
          </a:bodyPr>
          <a:lstStyle/>
          <a:p>
            <a:pPr marL="274320" indent="-274320">
              <a:spcBef>
                <a:spcPct val="20000"/>
              </a:spcBef>
              <a:buSzPct val="85000"/>
              <a:buFont typeface="Wingdings 2"/>
              <a:buChar char=""/>
            </a:pPr>
            <a:r>
              <a:rPr lang="en-US" sz="2800" dirty="0" smtClean="0">
                <a:latin typeface="Garamond" panose="02020404030301010803" pitchFamily="18" charset="0"/>
              </a:rPr>
              <a:t>Fill out and submit the application to </a:t>
            </a:r>
            <a:r>
              <a:rPr lang="en-US" sz="2800" dirty="0" smtClean="0">
                <a:latin typeface="Garamond" panose="02020404030301010803" pitchFamily="18" charset="0"/>
                <a:hlinkClick r:id="rId2"/>
              </a:rPr>
              <a:t>halalzabiha@rahmatealam.org</a:t>
            </a:r>
            <a:r>
              <a:rPr lang="en-US" sz="2800" dirty="0">
                <a:latin typeface="Garamond" panose="02020404030301010803" pitchFamily="18" charset="0"/>
              </a:rPr>
              <a:t> from </a:t>
            </a:r>
            <a:r>
              <a:rPr lang="en-US" sz="2800" dirty="0">
                <a:latin typeface="Garamond" panose="02020404030301010803" pitchFamily="18" charset="0"/>
                <a:hlinkClick r:id="rId3"/>
              </a:rPr>
              <a:t>https://</a:t>
            </a:r>
            <a:r>
              <a:rPr lang="en-US" sz="2800" dirty="0" smtClean="0">
                <a:latin typeface="Garamond" panose="02020404030301010803" pitchFamily="18" charset="0"/>
                <a:hlinkClick r:id="rId3"/>
              </a:rPr>
              <a:t>shariahboard.org/downloads</a:t>
            </a:r>
            <a:endParaRPr lang="en-US" sz="2800" dirty="0" smtClean="0">
              <a:latin typeface="Garamond" panose="02020404030301010803" pitchFamily="18" charset="0"/>
            </a:endParaRPr>
          </a:p>
          <a:p>
            <a:pPr marL="274320" indent="-274320">
              <a:spcBef>
                <a:spcPct val="20000"/>
              </a:spcBef>
              <a:buSzPct val="85000"/>
              <a:buFont typeface="Wingdings 2"/>
              <a:buChar char=""/>
            </a:pPr>
            <a:r>
              <a:rPr lang="en-US" sz="2800" dirty="0" smtClean="0">
                <a:latin typeface="Garamond" panose="02020404030301010803" pitchFamily="18" charset="0"/>
              </a:rPr>
              <a:t>In order to produce further processed products (e.g. hot dogs, gyros etc.) not only the meat and </a:t>
            </a:r>
            <a:r>
              <a:rPr lang="en-US" sz="2800" smtClean="0">
                <a:latin typeface="Garamond" panose="02020404030301010803" pitchFamily="18" charset="0"/>
              </a:rPr>
              <a:t>poultry has to be </a:t>
            </a:r>
            <a:r>
              <a:rPr lang="en-US" sz="2800" dirty="0" smtClean="0">
                <a:latin typeface="Garamond" panose="02020404030301010803" pitchFamily="18" charset="0"/>
              </a:rPr>
              <a:t>sourced from an HMS certified slaughter house but, the processing facility should ensure strict cleaning and segregation procedures to avoid any cross contamination of Halal with non-Halal products</a:t>
            </a:r>
          </a:p>
          <a:p>
            <a:pPr>
              <a:spcBef>
                <a:spcPct val="20000"/>
              </a:spcBef>
              <a:buSzPct val="85000"/>
            </a:pPr>
            <a:endParaRPr lang="en-US" sz="2800" dirty="0">
              <a:latin typeface="Garamond" panose="02020404030301010803" pitchFamily="18" charset="0"/>
            </a:endParaRPr>
          </a:p>
          <a:p>
            <a:pPr marL="274320" indent="-274320">
              <a:spcBef>
                <a:spcPct val="20000"/>
              </a:spcBef>
              <a:buSzPct val="85000"/>
              <a:buFont typeface="Wingdings 2"/>
              <a:buChar char=""/>
            </a:pPr>
            <a:endParaRPr lang="en-US" sz="2800" dirty="0">
              <a:latin typeface="Garamond" panose="02020404030301010803" pitchFamily="18" charset="0"/>
            </a:endParaRPr>
          </a:p>
          <a:p>
            <a:pPr marL="274320" indent="-274320">
              <a:spcBef>
                <a:spcPct val="20000"/>
              </a:spcBef>
              <a:buSzPct val="85000"/>
              <a:buFont typeface="Wingdings 2"/>
              <a:buChar char=""/>
            </a:pPr>
            <a:endParaRPr lang="en-US" sz="2800" dirty="0">
              <a:latin typeface="Garamond" panose="02020404030301010803" pitchFamily="18" charset="0"/>
            </a:endParaRPr>
          </a:p>
        </p:txBody>
      </p:sp>
      <p:sp>
        <p:nvSpPr>
          <p:cNvPr id="4" name="Title 1">
            <a:extLst>
              <a:ext uri="{FF2B5EF4-FFF2-40B4-BE49-F238E27FC236}">
                <a16:creationId xmlns:a16="http://schemas.microsoft.com/office/drawing/2014/main" id="{218C3CD8-CEE0-4176-BE3F-2D2F6CFC8583}"/>
              </a:ext>
            </a:extLst>
          </p:cNvPr>
          <p:cNvSpPr txBox="1">
            <a:spLocks/>
          </p:cNvSpPr>
          <p:nvPr/>
        </p:nvSpPr>
        <p:spPr>
          <a:xfrm>
            <a:off x="149470" y="722084"/>
            <a:ext cx="12481196" cy="694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latin typeface="jGaramond" panose="02020404030301010803" pitchFamily="18" charset="0"/>
                <a:ea typeface="jGaramond" panose="02020404030301010803" pitchFamily="18" charset="0"/>
              </a:rPr>
              <a:t>Certification Process for Further Processors </a:t>
            </a:r>
            <a:endParaRPr lang="en-US" sz="3600" b="1" dirty="0">
              <a:latin typeface="Garamond" panose="02020404030301010803" pitchFamily="18" charset="0"/>
            </a:endParaRPr>
          </a:p>
        </p:txBody>
      </p:sp>
    </p:spTree>
    <p:extLst>
      <p:ext uri="{BB962C8B-B14F-4D97-AF65-F5344CB8AC3E}">
        <p14:creationId xmlns:p14="http://schemas.microsoft.com/office/powerpoint/2010/main" val="2184866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8C3CD8-CEE0-4176-BE3F-2D2F6CFC8583}"/>
              </a:ext>
            </a:extLst>
          </p:cNvPr>
          <p:cNvSpPr txBox="1">
            <a:spLocks/>
          </p:cNvSpPr>
          <p:nvPr/>
        </p:nvSpPr>
        <p:spPr>
          <a:xfrm>
            <a:off x="247135" y="713292"/>
            <a:ext cx="11697730" cy="694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smtClean="0">
                <a:latin typeface="jGaramond" panose="02020404030301010803" pitchFamily="18" charset="0"/>
                <a:ea typeface="jGaramond" panose="02020404030301010803" pitchFamily="18" charset="0"/>
              </a:rPr>
              <a:t>Ongoing Monitoring</a:t>
            </a:r>
            <a:endParaRPr lang="en-US" sz="4000" b="1" dirty="0">
              <a:latin typeface="Garamond" panose="02020404030301010803" pitchFamily="18" charset="0"/>
            </a:endParaRPr>
          </a:p>
        </p:txBody>
      </p:sp>
      <p:sp>
        <p:nvSpPr>
          <p:cNvPr id="6" name="Rectangle 5"/>
          <p:cNvSpPr/>
          <p:nvPr/>
        </p:nvSpPr>
        <p:spPr>
          <a:xfrm>
            <a:off x="800099" y="1554641"/>
            <a:ext cx="10770577" cy="5693866"/>
          </a:xfrm>
          <a:prstGeom prst="rect">
            <a:avLst/>
          </a:prstGeom>
        </p:spPr>
        <p:txBody>
          <a:bodyPr wrap="square">
            <a:spAutoFit/>
          </a:bodyPr>
          <a:lstStyle/>
          <a:p>
            <a:pPr marL="274320" indent="-274320">
              <a:spcBef>
                <a:spcPct val="20000"/>
              </a:spcBef>
              <a:buSzPct val="85000"/>
              <a:buFont typeface="Wingdings 2"/>
              <a:buChar char=""/>
            </a:pPr>
            <a:r>
              <a:rPr lang="en-US" sz="2800" dirty="0" smtClean="0">
                <a:latin typeface="Garamond" panose="02020404030301010803" pitchFamily="18" charset="0"/>
              </a:rPr>
              <a:t>Ongoing monitoring is a combination of unannounced periodic in person inspections of the facility and one or more of the following:</a:t>
            </a:r>
          </a:p>
          <a:p>
            <a:pPr marL="731520" lvl="1" indent="-274320">
              <a:spcBef>
                <a:spcPct val="20000"/>
              </a:spcBef>
              <a:buSzPct val="85000"/>
              <a:buFont typeface="Wingdings 2"/>
              <a:buChar char=""/>
            </a:pPr>
            <a:r>
              <a:rPr lang="en-US" sz="2800" dirty="0" smtClean="0">
                <a:latin typeface="Garamond" panose="02020404030301010803" pitchFamily="18" charset="0"/>
              </a:rPr>
              <a:t>Informing HMS of the slaughtering and/or production schedule (and any changes to it) on an ongoing basis </a:t>
            </a:r>
          </a:p>
          <a:p>
            <a:pPr marL="731520" lvl="1" indent="-274320">
              <a:spcBef>
                <a:spcPct val="20000"/>
              </a:spcBef>
              <a:buSzPct val="85000"/>
              <a:buFont typeface="Wingdings 2"/>
              <a:buChar char=""/>
            </a:pPr>
            <a:r>
              <a:rPr lang="en-US" sz="2800" dirty="0" smtClean="0">
                <a:latin typeface="Garamond" panose="02020404030301010803" pitchFamily="18" charset="0"/>
              </a:rPr>
              <a:t>Filling out of a weekly report template where the slaughter house endorses nothing significant has been changed in the process including removal or addition of slaughterman</a:t>
            </a:r>
          </a:p>
          <a:p>
            <a:pPr marL="731520" lvl="1" indent="-274320">
              <a:spcBef>
                <a:spcPct val="20000"/>
              </a:spcBef>
              <a:buSzPct val="85000"/>
              <a:buFont typeface="Wingdings 2"/>
              <a:buChar char=""/>
            </a:pPr>
            <a:r>
              <a:rPr lang="en-US" sz="2800" dirty="0" smtClean="0">
                <a:latin typeface="Garamond" panose="02020404030301010803" pitchFamily="18" charset="0"/>
              </a:rPr>
              <a:t>Periodic video conferences with the slaughterman and other responsible parties as needed </a:t>
            </a:r>
          </a:p>
          <a:p>
            <a:pPr marL="731520" lvl="1" indent="-274320">
              <a:spcBef>
                <a:spcPct val="20000"/>
              </a:spcBef>
              <a:buSzPct val="85000"/>
              <a:buFont typeface="Wingdings 2"/>
              <a:buChar char=""/>
            </a:pPr>
            <a:r>
              <a:rPr lang="en-US" sz="2800" dirty="0" smtClean="0">
                <a:latin typeface="Garamond" panose="02020404030301010803" pitchFamily="18" charset="0"/>
              </a:rPr>
              <a:t>For further processors, for each production run the plant has to document and submit a production report before the product is sold </a:t>
            </a:r>
          </a:p>
          <a:p>
            <a:pPr>
              <a:spcBef>
                <a:spcPct val="20000"/>
              </a:spcBef>
              <a:buSzPct val="85000"/>
            </a:pPr>
            <a:endParaRPr lang="en-US" sz="2800" dirty="0">
              <a:latin typeface="Garamond" panose="02020404030301010803" pitchFamily="18" charset="0"/>
            </a:endParaRPr>
          </a:p>
        </p:txBody>
      </p:sp>
    </p:spTree>
    <p:extLst>
      <p:ext uri="{BB962C8B-B14F-4D97-AF65-F5344CB8AC3E}">
        <p14:creationId xmlns:p14="http://schemas.microsoft.com/office/powerpoint/2010/main" val="3168034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045889-7DB9-47E1-BE1E-CDBAD2609E13}"/>
              </a:ext>
            </a:extLst>
          </p:cNvPr>
          <p:cNvPicPr>
            <a:picLocks noChangeAspect="1"/>
          </p:cNvPicPr>
          <p:nvPr/>
        </p:nvPicPr>
        <p:blipFill>
          <a:blip r:embed="rId2"/>
          <a:stretch>
            <a:fillRect/>
          </a:stretch>
        </p:blipFill>
        <p:spPr>
          <a:xfrm>
            <a:off x="4362551" y="1643212"/>
            <a:ext cx="3466899" cy="3571577"/>
          </a:xfrm>
          <a:prstGeom prst="rect">
            <a:avLst/>
          </a:prstGeom>
        </p:spPr>
      </p:pic>
      <p:sp>
        <p:nvSpPr>
          <p:cNvPr id="3" name="Title 1">
            <a:extLst>
              <a:ext uri="{FF2B5EF4-FFF2-40B4-BE49-F238E27FC236}">
                <a16:creationId xmlns:a16="http://schemas.microsoft.com/office/drawing/2014/main" id="{218C3CD8-CEE0-4176-BE3F-2D2F6CFC8583}"/>
              </a:ext>
            </a:extLst>
          </p:cNvPr>
          <p:cNvSpPr txBox="1">
            <a:spLocks/>
          </p:cNvSpPr>
          <p:nvPr/>
        </p:nvSpPr>
        <p:spPr>
          <a:xfrm>
            <a:off x="247135" y="5267704"/>
            <a:ext cx="11697730" cy="694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dirty="0" smtClean="0">
                <a:latin typeface="jGaramond" panose="02020404030301010803" pitchFamily="18" charset="0"/>
                <a:ea typeface="jGaramond" panose="02020404030301010803" pitchFamily="18" charset="0"/>
              </a:rPr>
              <a:t>Q&amp;A</a:t>
            </a:r>
            <a:endParaRPr lang="en-US" sz="4000" dirty="0">
              <a:latin typeface="Garamond" panose="02020404030301010803" pitchFamily="18" charset="0"/>
            </a:endParaRPr>
          </a:p>
        </p:txBody>
      </p:sp>
    </p:spTree>
    <p:extLst>
      <p:ext uri="{BB962C8B-B14F-4D97-AF65-F5344CB8AC3E}">
        <p14:creationId xmlns:p14="http://schemas.microsoft.com/office/powerpoint/2010/main" val="3650068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8C3CD8-CEE0-4176-BE3F-2D2F6CFC8583}"/>
              </a:ext>
            </a:extLst>
          </p:cNvPr>
          <p:cNvSpPr txBox="1">
            <a:spLocks/>
          </p:cNvSpPr>
          <p:nvPr/>
        </p:nvSpPr>
        <p:spPr>
          <a:xfrm>
            <a:off x="247135" y="713292"/>
            <a:ext cx="11697730" cy="694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smtClean="0">
                <a:latin typeface="jGaramond" panose="02020404030301010803" pitchFamily="18" charset="0"/>
                <a:ea typeface="jGaramond" panose="02020404030301010803" pitchFamily="18" charset="0"/>
              </a:rPr>
              <a:t>Our Speakers</a:t>
            </a:r>
            <a:endParaRPr lang="en-US" sz="4000" b="1" dirty="0">
              <a:latin typeface="Garamond" panose="02020404030301010803" pitchFamily="18" charset="0"/>
            </a:endParaRPr>
          </a:p>
        </p:txBody>
      </p:sp>
      <p:sp>
        <p:nvSpPr>
          <p:cNvPr id="6" name="Rectangle 5"/>
          <p:cNvSpPr/>
          <p:nvPr/>
        </p:nvSpPr>
        <p:spPr>
          <a:xfrm>
            <a:off x="800099" y="1554641"/>
            <a:ext cx="10770577" cy="4573560"/>
          </a:xfrm>
          <a:prstGeom prst="rect">
            <a:avLst/>
          </a:prstGeom>
        </p:spPr>
        <p:txBody>
          <a:bodyPr wrap="square">
            <a:spAutoFit/>
          </a:bodyPr>
          <a:lstStyle/>
          <a:p>
            <a:pPr marL="274320" indent="-274320">
              <a:spcBef>
                <a:spcPct val="20000"/>
              </a:spcBef>
              <a:buSzPct val="85000"/>
              <a:buFont typeface="Wingdings 2"/>
              <a:buChar char=""/>
            </a:pPr>
            <a:r>
              <a:rPr lang="en-US" sz="2800" b="1" dirty="0">
                <a:latin typeface="Garamond" panose="02020404030301010803" pitchFamily="18" charset="0"/>
              </a:rPr>
              <a:t>Mufti Mohammed </a:t>
            </a:r>
            <a:r>
              <a:rPr lang="en-US" sz="2800" b="1" dirty="0" err="1">
                <a:latin typeface="Garamond" panose="02020404030301010803" pitchFamily="18" charset="0"/>
              </a:rPr>
              <a:t>Abrarul</a:t>
            </a:r>
            <a:r>
              <a:rPr lang="en-US" sz="2800" b="1" dirty="0">
                <a:latin typeface="Garamond" panose="02020404030301010803" pitchFamily="18" charset="0"/>
              </a:rPr>
              <a:t> </a:t>
            </a:r>
            <a:r>
              <a:rPr lang="en-US" sz="2800" b="1" dirty="0" err="1">
                <a:latin typeface="Garamond" panose="02020404030301010803" pitchFamily="18" charset="0"/>
              </a:rPr>
              <a:t>Haq</a:t>
            </a:r>
            <a:r>
              <a:rPr lang="en-US" sz="2800" dirty="0">
                <a:latin typeface="Garamond" panose="02020404030301010803" pitchFamily="18" charset="0"/>
              </a:rPr>
              <a:t>, </a:t>
            </a:r>
            <a:r>
              <a:rPr lang="en-US" sz="2800" dirty="0" smtClean="0">
                <a:latin typeface="Garamond" panose="02020404030301010803" pitchFamily="18" charset="0"/>
              </a:rPr>
              <a:t>is </a:t>
            </a:r>
            <a:r>
              <a:rPr lang="en-US" sz="2800" dirty="0">
                <a:latin typeface="Garamond" panose="02020404030301010803" pitchFamily="18" charset="0"/>
              </a:rPr>
              <a:t>a senior lecturer at </a:t>
            </a:r>
            <a:r>
              <a:rPr lang="en-US" sz="2800" dirty="0" err="1">
                <a:latin typeface="Garamond" panose="02020404030301010803" pitchFamily="18" charset="0"/>
              </a:rPr>
              <a:t>Darululoom</a:t>
            </a:r>
            <a:r>
              <a:rPr lang="en-US" sz="2800" dirty="0">
                <a:latin typeface="Garamond" panose="02020404030301010803" pitchFamily="18" charset="0"/>
              </a:rPr>
              <a:t> Chicago (an Islamic seminary where students become Islamic scholars) and the Assistant to the National Director of Halal Monitoring Services of Shariah Board of America. He has extensive educational and teaching background spanning over the past 25+ years and 3 continents</a:t>
            </a:r>
            <a:r>
              <a:rPr lang="en-US" sz="2800" dirty="0" smtClean="0">
                <a:latin typeface="Garamond" panose="02020404030301010803" pitchFamily="18" charset="0"/>
              </a:rPr>
              <a:t>.</a:t>
            </a:r>
          </a:p>
          <a:p>
            <a:pPr marL="274320" indent="-274320">
              <a:spcBef>
                <a:spcPct val="20000"/>
              </a:spcBef>
              <a:buSzPct val="85000"/>
              <a:buFont typeface="Wingdings 2"/>
              <a:buChar char=""/>
            </a:pPr>
            <a:endParaRPr lang="en-US" sz="2800" dirty="0">
              <a:latin typeface="Garamond" panose="02020404030301010803" pitchFamily="18" charset="0"/>
            </a:endParaRPr>
          </a:p>
          <a:p>
            <a:pPr marL="274320" indent="-274320">
              <a:spcBef>
                <a:spcPct val="20000"/>
              </a:spcBef>
              <a:buSzPct val="85000"/>
              <a:buFont typeface="Wingdings 2"/>
              <a:buChar char=""/>
            </a:pPr>
            <a:r>
              <a:rPr lang="en-US" sz="2800" b="1" dirty="0">
                <a:latin typeface="Garamond" panose="02020404030301010803" pitchFamily="18" charset="0"/>
              </a:rPr>
              <a:t>Muhammad Khan</a:t>
            </a:r>
            <a:r>
              <a:rPr lang="en-US" sz="2800" dirty="0">
                <a:latin typeface="Garamond" panose="02020404030301010803" pitchFamily="18" charset="0"/>
              </a:rPr>
              <a:t>, </a:t>
            </a:r>
            <a:r>
              <a:rPr lang="en-US" sz="2800" dirty="0" smtClean="0">
                <a:latin typeface="Garamond" panose="02020404030301010803" pitchFamily="18" charset="0"/>
              </a:rPr>
              <a:t>is </a:t>
            </a:r>
            <a:r>
              <a:rPr lang="en-US" sz="2800" dirty="0">
                <a:latin typeface="Garamond" panose="02020404030301010803" pitchFamily="18" charset="0"/>
              </a:rPr>
              <a:t>a volunteer inspector in Halal Monitoring Services with a background in Information Technology and Management Consulting. Mr. Muhammad Khan has experience in community outreach, inspection and monitoring strategy and training</a:t>
            </a:r>
            <a:endParaRPr lang="en-US" sz="2800" dirty="0">
              <a:latin typeface="Garamond" panose="02020404030301010803" pitchFamily="18" charset="0"/>
            </a:endParaRPr>
          </a:p>
        </p:txBody>
      </p:sp>
    </p:spTree>
    <p:extLst>
      <p:ext uri="{BB962C8B-B14F-4D97-AF65-F5344CB8AC3E}">
        <p14:creationId xmlns:p14="http://schemas.microsoft.com/office/powerpoint/2010/main" val="4279488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8C3CD8-CEE0-4176-BE3F-2D2F6CFC8583}"/>
              </a:ext>
            </a:extLst>
          </p:cNvPr>
          <p:cNvSpPr txBox="1">
            <a:spLocks/>
          </p:cNvSpPr>
          <p:nvPr/>
        </p:nvSpPr>
        <p:spPr>
          <a:xfrm>
            <a:off x="247135" y="713292"/>
            <a:ext cx="11697730" cy="694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smtClean="0">
                <a:latin typeface="jGaramond" panose="02020404030301010803" pitchFamily="18" charset="0"/>
                <a:ea typeface="jGaramond" panose="02020404030301010803" pitchFamily="18" charset="0"/>
              </a:rPr>
              <a:t>What is HMS?</a:t>
            </a:r>
            <a:endParaRPr lang="en-US" sz="4000" b="1" dirty="0">
              <a:latin typeface="Garamond" panose="02020404030301010803" pitchFamily="18" charset="0"/>
            </a:endParaRPr>
          </a:p>
        </p:txBody>
      </p:sp>
      <p:sp>
        <p:nvSpPr>
          <p:cNvPr id="6" name="Rectangle 5"/>
          <p:cNvSpPr/>
          <p:nvPr/>
        </p:nvSpPr>
        <p:spPr>
          <a:xfrm>
            <a:off x="800099" y="1554641"/>
            <a:ext cx="10770577" cy="5780044"/>
          </a:xfrm>
          <a:prstGeom prst="rect">
            <a:avLst/>
          </a:prstGeom>
        </p:spPr>
        <p:txBody>
          <a:bodyPr wrap="square">
            <a:spAutoFit/>
          </a:bodyPr>
          <a:lstStyle/>
          <a:p>
            <a:pPr marL="274320" indent="-274320">
              <a:spcBef>
                <a:spcPct val="20000"/>
              </a:spcBef>
              <a:buSzPct val="85000"/>
              <a:buFont typeface="Wingdings 2"/>
              <a:buChar char=""/>
            </a:pPr>
            <a:r>
              <a:rPr lang="en-US" sz="2800" dirty="0">
                <a:latin typeface="Garamond" panose="02020404030301010803" pitchFamily="18" charset="0"/>
              </a:rPr>
              <a:t>Halal Monitoring Services (HMS) is a branch of Shariah Board of America (founded in 1998</a:t>
            </a:r>
            <a:r>
              <a:rPr lang="en-US" sz="2800" dirty="0" smtClean="0">
                <a:latin typeface="Garamond" panose="02020404030301010803" pitchFamily="18" charset="0"/>
              </a:rPr>
              <a:t>) a division of </a:t>
            </a:r>
            <a:r>
              <a:rPr lang="en-US" sz="2800" dirty="0" err="1" smtClean="0">
                <a:latin typeface="Garamond" panose="02020404030301010803" pitchFamily="18" charset="0"/>
              </a:rPr>
              <a:t>Rahmat</a:t>
            </a:r>
            <a:r>
              <a:rPr lang="en-US" sz="2800" dirty="0" smtClean="0">
                <a:latin typeface="Garamond" panose="02020404030301010803" pitchFamily="18" charset="0"/>
              </a:rPr>
              <a:t>-e-</a:t>
            </a:r>
            <a:r>
              <a:rPr lang="en-US" sz="2800" dirty="0" err="1" smtClean="0">
                <a:latin typeface="Garamond" panose="02020404030301010803" pitchFamily="18" charset="0"/>
              </a:rPr>
              <a:t>Alam</a:t>
            </a:r>
            <a:r>
              <a:rPr lang="en-US" sz="2800" dirty="0" smtClean="0">
                <a:latin typeface="Garamond" panose="02020404030301010803" pitchFamily="18" charset="0"/>
              </a:rPr>
              <a:t> Foundation </a:t>
            </a:r>
            <a:endParaRPr lang="en-US" sz="2800" dirty="0">
              <a:latin typeface="Garamond" panose="02020404030301010803" pitchFamily="18" charset="0"/>
            </a:endParaRPr>
          </a:p>
          <a:p>
            <a:pPr marL="274320" indent="-274320">
              <a:spcBef>
                <a:spcPct val="20000"/>
              </a:spcBef>
              <a:buSzPct val="85000"/>
              <a:buFont typeface="Wingdings 2"/>
              <a:buChar char=""/>
            </a:pPr>
            <a:r>
              <a:rPr lang="en-US" sz="2800" dirty="0" smtClean="0">
                <a:latin typeface="Garamond" panose="02020404030301010803" pitchFamily="18" charset="0"/>
              </a:rPr>
              <a:t>Headquarters in Chicago with presence currently in 23 states</a:t>
            </a:r>
            <a:endParaRPr lang="en-US" sz="2800" dirty="0">
              <a:latin typeface="Garamond" panose="02020404030301010803" pitchFamily="18" charset="0"/>
            </a:endParaRPr>
          </a:p>
          <a:p>
            <a:pPr marL="274320" indent="-274320">
              <a:spcBef>
                <a:spcPct val="20000"/>
              </a:spcBef>
              <a:buSzPct val="85000"/>
              <a:buFont typeface="Wingdings 2"/>
              <a:buChar char=""/>
            </a:pPr>
            <a:r>
              <a:rPr lang="en-US" sz="2800" dirty="0">
                <a:latin typeface="Garamond" panose="02020404030301010803" pitchFamily="18" charset="0"/>
              </a:rPr>
              <a:t>Certifies and monitors a total of </a:t>
            </a:r>
            <a:r>
              <a:rPr lang="en-US" sz="2800" dirty="0" smtClean="0">
                <a:latin typeface="Garamond" panose="02020404030301010803" pitchFamily="18" charset="0"/>
              </a:rPr>
              <a:t>240+ </a:t>
            </a:r>
            <a:r>
              <a:rPr lang="en-US" sz="2800" dirty="0">
                <a:latin typeface="Garamond" panose="02020404030301010803" pitchFamily="18" charset="0"/>
              </a:rPr>
              <a:t>Slaughter Houses, Processors, Distributors, Meat Shops, Restaurants etc. across </a:t>
            </a:r>
            <a:r>
              <a:rPr lang="en-US" sz="2800" dirty="0" smtClean="0">
                <a:latin typeface="Garamond" panose="02020404030301010803" pitchFamily="18" charset="0"/>
              </a:rPr>
              <a:t>23 states (and Canada) </a:t>
            </a:r>
            <a:r>
              <a:rPr lang="en-US" sz="2800" dirty="0">
                <a:latin typeface="Garamond" panose="02020404030301010803" pitchFamily="18" charset="0"/>
              </a:rPr>
              <a:t>as of </a:t>
            </a:r>
            <a:r>
              <a:rPr lang="en-US" sz="2800" dirty="0" smtClean="0">
                <a:latin typeface="Garamond" panose="02020404030301010803" pitchFamily="18" charset="0"/>
              </a:rPr>
              <a:t>07/18/22</a:t>
            </a:r>
            <a:endParaRPr lang="en-US" sz="2800" dirty="0">
              <a:latin typeface="Garamond" panose="02020404030301010803" pitchFamily="18" charset="0"/>
            </a:endParaRPr>
          </a:p>
          <a:p>
            <a:pPr marL="274320" indent="-274320">
              <a:spcBef>
                <a:spcPct val="20000"/>
              </a:spcBef>
              <a:buSzPct val="85000"/>
              <a:buFont typeface="Wingdings 2"/>
              <a:buChar char=""/>
            </a:pPr>
            <a:r>
              <a:rPr lang="en-US" sz="2800" dirty="0">
                <a:latin typeface="Garamond" panose="02020404030301010803" pitchFamily="18" charset="0"/>
              </a:rPr>
              <a:t>Free of cost service for the benefit of the community </a:t>
            </a:r>
          </a:p>
          <a:p>
            <a:pPr marL="274320" indent="-274320">
              <a:spcBef>
                <a:spcPct val="20000"/>
              </a:spcBef>
              <a:buSzPct val="85000"/>
              <a:buFont typeface="Wingdings 2"/>
              <a:buChar char=""/>
            </a:pPr>
            <a:r>
              <a:rPr lang="en-US" sz="2800" dirty="0">
                <a:latin typeface="Garamond" panose="02020404030301010803" pitchFamily="18" charset="0"/>
              </a:rPr>
              <a:t>All meat and poultry fulfills the requirements of a Muslim Slaughterer slaughtering each animal or bird by hand reciting </a:t>
            </a:r>
            <a:r>
              <a:rPr lang="en-US" sz="2800" dirty="0" err="1">
                <a:latin typeface="Garamond" panose="02020404030301010803" pitchFamily="18" charset="0"/>
              </a:rPr>
              <a:t>Tasmiyyah</a:t>
            </a:r>
            <a:r>
              <a:rPr lang="en-US" sz="2800" dirty="0">
                <a:latin typeface="Garamond" panose="02020404030301010803" pitchFamily="18" charset="0"/>
              </a:rPr>
              <a:t> </a:t>
            </a:r>
            <a:r>
              <a:rPr lang="en-US" sz="2800" dirty="0" smtClean="0">
                <a:latin typeface="Garamond" panose="02020404030301010803" pitchFamily="18" charset="0"/>
              </a:rPr>
              <a:t>(blessing) on </a:t>
            </a:r>
            <a:r>
              <a:rPr lang="en-US" sz="2800" dirty="0">
                <a:latin typeface="Garamond" panose="02020404030301010803" pitchFamily="18" charset="0"/>
              </a:rPr>
              <a:t>each </a:t>
            </a:r>
            <a:r>
              <a:rPr lang="en-US" sz="2800" dirty="0" smtClean="0">
                <a:latin typeface="Garamond" panose="02020404030301010803" pitchFamily="18" charset="0"/>
              </a:rPr>
              <a:t>animal or bird individually  </a:t>
            </a:r>
            <a:endParaRPr lang="en-US" sz="2800" dirty="0">
              <a:latin typeface="Garamond" panose="02020404030301010803" pitchFamily="18" charset="0"/>
            </a:endParaRPr>
          </a:p>
          <a:p>
            <a:pPr marL="274320" indent="-274320">
              <a:spcBef>
                <a:spcPct val="20000"/>
              </a:spcBef>
              <a:buSzPct val="85000"/>
              <a:buFont typeface="Wingdings 2"/>
              <a:buChar char=""/>
            </a:pPr>
            <a:endParaRPr lang="en-US" sz="2800" dirty="0">
              <a:latin typeface="Garamond" panose="02020404030301010803" pitchFamily="18" charset="0"/>
            </a:endParaRPr>
          </a:p>
          <a:p>
            <a:pPr marL="274320" indent="-274320">
              <a:spcBef>
                <a:spcPct val="20000"/>
              </a:spcBef>
              <a:buSzPct val="85000"/>
              <a:buFont typeface="Wingdings 2"/>
              <a:buChar char=""/>
            </a:pPr>
            <a:endParaRPr lang="en-US" sz="2800" dirty="0">
              <a:latin typeface="Garamond" panose="02020404030301010803" pitchFamily="18" charset="0"/>
            </a:endParaRPr>
          </a:p>
        </p:txBody>
      </p:sp>
    </p:spTree>
    <p:extLst>
      <p:ext uri="{BB962C8B-B14F-4D97-AF65-F5344CB8AC3E}">
        <p14:creationId xmlns:p14="http://schemas.microsoft.com/office/powerpoint/2010/main" val="1861121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8C3CD8-CEE0-4176-BE3F-2D2F6CFC8583}"/>
              </a:ext>
            </a:extLst>
          </p:cNvPr>
          <p:cNvSpPr txBox="1">
            <a:spLocks/>
          </p:cNvSpPr>
          <p:nvPr/>
        </p:nvSpPr>
        <p:spPr>
          <a:xfrm>
            <a:off x="247135" y="713292"/>
            <a:ext cx="11697730" cy="694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smtClean="0">
                <a:latin typeface="jGaramond" panose="02020404030301010803" pitchFamily="18" charset="0"/>
                <a:ea typeface="jGaramond" panose="02020404030301010803" pitchFamily="18" charset="0"/>
              </a:rPr>
              <a:t>What is HMS?</a:t>
            </a:r>
            <a:endParaRPr lang="en-US" sz="4000" b="1" dirty="0">
              <a:latin typeface="Garamond" panose="02020404030301010803" pitchFamily="18" charset="0"/>
            </a:endParaRPr>
          </a:p>
        </p:txBody>
      </p:sp>
      <p:sp>
        <p:nvSpPr>
          <p:cNvPr id="6" name="Rectangle 5"/>
          <p:cNvSpPr/>
          <p:nvPr/>
        </p:nvSpPr>
        <p:spPr>
          <a:xfrm>
            <a:off x="800099" y="1554641"/>
            <a:ext cx="10770577" cy="3970318"/>
          </a:xfrm>
          <a:prstGeom prst="rect">
            <a:avLst/>
          </a:prstGeom>
        </p:spPr>
        <p:txBody>
          <a:bodyPr wrap="square">
            <a:spAutoFit/>
          </a:bodyPr>
          <a:lstStyle/>
          <a:p>
            <a:pPr marL="274320" indent="-274320">
              <a:spcBef>
                <a:spcPct val="20000"/>
              </a:spcBef>
              <a:buSzPct val="85000"/>
              <a:buFont typeface="Wingdings 2"/>
              <a:buChar char=""/>
            </a:pPr>
            <a:r>
              <a:rPr lang="en-US" sz="2800" dirty="0">
                <a:latin typeface="Garamond" panose="02020404030301010803" pitchFamily="18" charset="0"/>
              </a:rPr>
              <a:t>Ingredients of further processed and/or cooked foods in certified establishments are verified </a:t>
            </a:r>
          </a:p>
          <a:p>
            <a:pPr marL="274320" indent="-274320">
              <a:spcBef>
                <a:spcPct val="20000"/>
              </a:spcBef>
              <a:buSzPct val="85000"/>
              <a:buFont typeface="Wingdings 2"/>
              <a:buChar char=""/>
            </a:pPr>
            <a:r>
              <a:rPr lang="en-US" sz="2800" dirty="0">
                <a:latin typeface="Garamond" panose="02020404030301010803" pitchFamily="18" charset="0"/>
              </a:rPr>
              <a:t>Monitoring means ongoing random / unannounced inspections</a:t>
            </a:r>
          </a:p>
          <a:p>
            <a:pPr marL="274320" indent="-274320">
              <a:spcBef>
                <a:spcPct val="20000"/>
              </a:spcBef>
              <a:buSzPct val="85000"/>
              <a:buFont typeface="Wingdings 2"/>
              <a:buChar char=""/>
            </a:pPr>
            <a:r>
              <a:rPr lang="en-US" sz="2800" dirty="0">
                <a:latin typeface="Garamond" panose="02020404030301010803" pitchFamily="18" charset="0"/>
              </a:rPr>
              <a:t>Decision making process for certification / non-certification is in the hands of a team </a:t>
            </a:r>
            <a:r>
              <a:rPr lang="en-US" sz="2800" dirty="0" smtClean="0">
                <a:latin typeface="Garamond" panose="02020404030301010803" pitchFamily="18" charset="0"/>
              </a:rPr>
              <a:t>of Islamic scholars (called </a:t>
            </a:r>
            <a:r>
              <a:rPr lang="en-US" sz="2800" dirty="0" err="1" smtClean="0">
                <a:latin typeface="Garamond" panose="02020404030301010803" pitchFamily="18" charset="0"/>
              </a:rPr>
              <a:t>ulama</a:t>
            </a:r>
            <a:r>
              <a:rPr lang="en-US" sz="2800" dirty="0" smtClean="0">
                <a:latin typeface="Garamond" panose="02020404030301010803" pitchFamily="18" charset="0"/>
              </a:rPr>
              <a:t> and muftis)</a:t>
            </a:r>
            <a:endParaRPr lang="en-US" sz="2800" dirty="0">
              <a:latin typeface="Garamond" panose="02020404030301010803" pitchFamily="18" charset="0"/>
            </a:endParaRPr>
          </a:p>
          <a:p>
            <a:pPr marL="274320" indent="-274320">
              <a:spcBef>
                <a:spcPct val="20000"/>
              </a:spcBef>
              <a:buSzPct val="85000"/>
              <a:buFont typeface="Wingdings 2"/>
              <a:buChar char=""/>
            </a:pPr>
            <a:r>
              <a:rPr lang="en-US" sz="2800" dirty="0">
                <a:latin typeface="Garamond" panose="02020404030301010803" pitchFamily="18" charset="0"/>
              </a:rPr>
              <a:t>End-to-End certification and supply chain monitoring </a:t>
            </a:r>
          </a:p>
          <a:p>
            <a:pPr marL="274320" indent="-274320">
              <a:spcBef>
                <a:spcPct val="20000"/>
              </a:spcBef>
              <a:buSzPct val="85000"/>
              <a:buFont typeface="Wingdings 2"/>
              <a:buChar char=""/>
            </a:pPr>
            <a:endParaRPr lang="en-US" sz="2800" dirty="0">
              <a:latin typeface="Garamond" panose="02020404030301010803" pitchFamily="18" charset="0"/>
            </a:endParaRPr>
          </a:p>
          <a:p>
            <a:pPr marL="274320" indent="-274320">
              <a:spcBef>
                <a:spcPct val="20000"/>
              </a:spcBef>
              <a:buSzPct val="85000"/>
              <a:buFont typeface="Wingdings 2"/>
              <a:buChar char=""/>
            </a:pPr>
            <a:endParaRPr lang="en-US" sz="2800" dirty="0">
              <a:latin typeface="Garamond" panose="02020404030301010803" pitchFamily="18" charset="0"/>
            </a:endParaRPr>
          </a:p>
        </p:txBody>
      </p:sp>
    </p:spTree>
    <p:extLst>
      <p:ext uri="{BB962C8B-B14F-4D97-AF65-F5344CB8AC3E}">
        <p14:creationId xmlns:p14="http://schemas.microsoft.com/office/powerpoint/2010/main" val="2238365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8C3CD8-CEE0-4176-BE3F-2D2F6CFC8583}"/>
              </a:ext>
            </a:extLst>
          </p:cNvPr>
          <p:cNvSpPr txBox="1">
            <a:spLocks/>
          </p:cNvSpPr>
          <p:nvPr/>
        </p:nvSpPr>
        <p:spPr>
          <a:xfrm>
            <a:off x="247135" y="82204"/>
            <a:ext cx="1169773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latin typeface="jGaramond" panose="02020404030301010803" pitchFamily="18" charset="0"/>
                <a:ea typeface="jGaramond" panose="02020404030301010803" pitchFamily="18" charset="0"/>
              </a:rPr>
              <a:t>FREE OF COST </a:t>
            </a:r>
          </a:p>
          <a:p>
            <a:r>
              <a:rPr lang="en-US" sz="4000" dirty="0" smtClean="0">
                <a:latin typeface="jGaramond" panose="02020404030301010803" pitchFamily="18" charset="0"/>
                <a:ea typeface="jGaramond" panose="02020404030301010803" pitchFamily="18" charset="0"/>
              </a:rPr>
              <a:t>SUPPLYCHAIN CERTIFICATION &amp; MONITORING</a:t>
            </a:r>
            <a:endParaRPr lang="en-US" sz="4000" dirty="0">
              <a:latin typeface="Garamond" panose="02020404030301010803" pitchFamily="18" charset="0"/>
            </a:endParaRPr>
          </a:p>
        </p:txBody>
      </p:sp>
      <p:pic>
        <p:nvPicPr>
          <p:cNvPr id="2" name="Picture 1"/>
          <p:cNvPicPr>
            <a:picLocks noChangeAspect="1"/>
          </p:cNvPicPr>
          <p:nvPr/>
        </p:nvPicPr>
        <p:blipFill rotWithShape="1">
          <a:blip r:embed="rId2"/>
          <a:srcRect r="76081"/>
          <a:stretch/>
        </p:blipFill>
        <p:spPr>
          <a:xfrm>
            <a:off x="403658" y="1772039"/>
            <a:ext cx="2916195" cy="2028805"/>
          </a:xfrm>
          <a:prstGeom prst="rect">
            <a:avLst/>
          </a:prstGeom>
        </p:spPr>
      </p:pic>
      <p:pic>
        <p:nvPicPr>
          <p:cNvPr id="4" name="Picture 3"/>
          <p:cNvPicPr>
            <a:picLocks noChangeAspect="1"/>
          </p:cNvPicPr>
          <p:nvPr/>
        </p:nvPicPr>
        <p:blipFill rotWithShape="1">
          <a:blip r:embed="rId2"/>
          <a:srcRect l="23649" r="49797"/>
          <a:stretch/>
        </p:blipFill>
        <p:spPr>
          <a:xfrm>
            <a:off x="4477264" y="1772037"/>
            <a:ext cx="3237472" cy="202880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2162" r="29662"/>
          <a:stretch/>
        </p:blipFill>
        <p:spPr>
          <a:xfrm>
            <a:off x="9498226" y="1772038"/>
            <a:ext cx="2215979" cy="2028805"/>
          </a:xfrm>
          <a:prstGeom prst="rect">
            <a:avLst/>
          </a:prstGeom>
        </p:spPr>
      </p:pic>
      <p:sp>
        <p:nvSpPr>
          <p:cNvPr id="16" name="Right Arrow 15"/>
          <p:cNvSpPr/>
          <p:nvPr/>
        </p:nvSpPr>
        <p:spPr>
          <a:xfrm>
            <a:off x="3031525" y="2586154"/>
            <a:ext cx="1511642" cy="400570"/>
          </a:xfrm>
          <a:prstGeom prst="rightArrow">
            <a:avLst>
              <a:gd name="adj1" fmla="val 50000"/>
              <a:gd name="adj2" fmla="val 8954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ight Arrow 16"/>
          <p:cNvSpPr/>
          <p:nvPr/>
        </p:nvSpPr>
        <p:spPr>
          <a:xfrm>
            <a:off x="7850651" y="2586154"/>
            <a:ext cx="1511642" cy="400570"/>
          </a:xfrm>
          <a:prstGeom prst="rightArrow">
            <a:avLst>
              <a:gd name="adj1" fmla="val 50000"/>
              <a:gd name="adj2" fmla="val 8954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l="70608" r="16217"/>
          <a:stretch/>
        </p:blipFill>
        <p:spPr>
          <a:xfrm>
            <a:off x="7195741" y="4408145"/>
            <a:ext cx="1606379" cy="2028805"/>
          </a:xfrm>
          <a:prstGeom prst="rect">
            <a:avLst/>
          </a:prstGeom>
        </p:spPr>
      </p:pic>
      <p:sp>
        <p:nvSpPr>
          <p:cNvPr id="19" name="Right Arrow 18"/>
          <p:cNvSpPr/>
          <p:nvPr/>
        </p:nvSpPr>
        <p:spPr>
          <a:xfrm rot="7987691">
            <a:off x="9001626" y="4533724"/>
            <a:ext cx="1511642" cy="400570"/>
          </a:xfrm>
          <a:prstGeom prst="rightArrow">
            <a:avLst>
              <a:gd name="adj1" fmla="val 50000"/>
              <a:gd name="adj2" fmla="val 8954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84122"/>
          <a:stretch/>
        </p:blipFill>
        <p:spPr>
          <a:xfrm>
            <a:off x="3031525" y="4286108"/>
            <a:ext cx="1935892" cy="2028805"/>
          </a:xfrm>
          <a:prstGeom prst="rect">
            <a:avLst/>
          </a:prstGeom>
        </p:spPr>
      </p:pic>
      <p:sp>
        <p:nvSpPr>
          <p:cNvPr id="21" name="Right Arrow 20"/>
          <p:cNvSpPr/>
          <p:nvPr/>
        </p:nvSpPr>
        <p:spPr>
          <a:xfrm rot="10800000">
            <a:off x="5202195" y="5222262"/>
            <a:ext cx="1511642" cy="400570"/>
          </a:xfrm>
          <a:prstGeom prst="rightArrow">
            <a:avLst>
              <a:gd name="adj1" fmla="val 50000"/>
              <a:gd name="adj2" fmla="val 89543"/>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68875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973" y="839356"/>
            <a:ext cx="7414055" cy="5731043"/>
          </a:xfrm>
          <a:prstGeom prst="rect">
            <a:avLst/>
          </a:prstGeom>
        </p:spPr>
      </p:pic>
      <p:sp>
        <p:nvSpPr>
          <p:cNvPr id="10" name="Title 1">
            <a:extLst>
              <a:ext uri="{FF2B5EF4-FFF2-40B4-BE49-F238E27FC236}">
                <a16:creationId xmlns:a16="http://schemas.microsoft.com/office/drawing/2014/main" id="{218C3CD8-CEE0-4176-BE3F-2D2F6CFC8583}"/>
              </a:ext>
            </a:extLst>
          </p:cNvPr>
          <p:cNvSpPr txBox="1">
            <a:spLocks/>
          </p:cNvSpPr>
          <p:nvPr/>
        </p:nvSpPr>
        <p:spPr>
          <a:xfrm>
            <a:off x="2504303" y="181232"/>
            <a:ext cx="7183395" cy="6581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latin typeface="jGaramond" panose="02020404030301010803" pitchFamily="18" charset="0"/>
                <a:ea typeface="jGaramond" panose="02020404030301010803" pitchFamily="18" charset="0"/>
              </a:rPr>
              <a:t>HMS CURRENT FOOTSTEPS</a:t>
            </a:r>
          </a:p>
        </p:txBody>
      </p:sp>
      <p:sp>
        <p:nvSpPr>
          <p:cNvPr id="11" name="Title 1">
            <a:extLst>
              <a:ext uri="{FF2B5EF4-FFF2-40B4-BE49-F238E27FC236}">
                <a16:creationId xmlns:a16="http://schemas.microsoft.com/office/drawing/2014/main" id="{218C3CD8-CEE0-4176-BE3F-2D2F6CFC8583}"/>
              </a:ext>
            </a:extLst>
          </p:cNvPr>
          <p:cNvSpPr txBox="1">
            <a:spLocks/>
          </p:cNvSpPr>
          <p:nvPr/>
        </p:nvSpPr>
        <p:spPr>
          <a:xfrm>
            <a:off x="142613" y="6326208"/>
            <a:ext cx="9211112" cy="3206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600" dirty="0" smtClean="0">
                <a:latin typeface="jGaramond" panose="02020404030301010803" pitchFamily="18" charset="0"/>
                <a:ea typeface="jGaramond" panose="02020404030301010803" pitchFamily="18" charset="0"/>
              </a:rPr>
              <a:t>Slaughter Houses, Processors &amp; Distributors: </a:t>
            </a:r>
            <a:r>
              <a:rPr lang="en-US" sz="1600" dirty="0" smtClean="0">
                <a:latin typeface="jGaramond" panose="02020404030301010803" pitchFamily="18" charset="0"/>
                <a:ea typeface="jGaramond" panose="02020404030301010803" pitchFamily="18" charset="0"/>
              </a:rPr>
              <a:t>68 </a:t>
            </a:r>
            <a:r>
              <a:rPr lang="en-US" sz="1600" dirty="0" smtClean="0">
                <a:latin typeface="jGaramond" panose="02020404030301010803" pitchFamily="18" charset="0"/>
                <a:ea typeface="jGaramond" panose="02020404030301010803" pitchFamily="18" charset="0"/>
              </a:rPr>
              <a:t>| Meat Shops: 76 | Restaurants &amp; Others: </a:t>
            </a:r>
            <a:r>
              <a:rPr lang="en-US" sz="1600" dirty="0" smtClean="0">
                <a:latin typeface="jGaramond" panose="02020404030301010803" pitchFamily="18" charset="0"/>
                <a:ea typeface="jGaramond" panose="02020404030301010803" pitchFamily="18" charset="0"/>
              </a:rPr>
              <a:t>100</a:t>
            </a:r>
            <a:endParaRPr lang="en-US" sz="1600" dirty="0" smtClean="0">
              <a:latin typeface="jGaramond" panose="02020404030301010803" pitchFamily="18" charset="0"/>
              <a:ea typeface="jGaramond" panose="02020404030301010803" pitchFamily="18" charset="0"/>
            </a:endParaRPr>
          </a:p>
        </p:txBody>
      </p:sp>
      <p:sp>
        <p:nvSpPr>
          <p:cNvPr id="12" name="Title 1">
            <a:extLst>
              <a:ext uri="{FF2B5EF4-FFF2-40B4-BE49-F238E27FC236}">
                <a16:creationId xmlns:a16="http://schemas.microsoft.com/office/drawing/2014/main" id="{218C3CD8-CEE0-4176-BE3F-2D2F6CFC8583}"/>
              </a:ext>
            </a:extLst>
          </p:cNvPr>
          <p:cNvSpPr txBox="1">
            <a:spLocks/>
          </p:cNvSpPr>
          <p:nvPr/>
        </p:nvSpPr>
        <p:spPr>
          <a:xfrm>
            <a:off x="142612" y="6050280"/>
            <a:ext cx="1744911" cy="3206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smtClean="0">
                <a:latin typeface="jGaramond" panose="02020404030301010803" pitchFamily="18" charset="0"/>
                <a:ea typeface="jGaramond" panose="02020404030301010803" pitchFamily="18" charset="0"/>
              </a:rPr>
              <a:t>As of </a:t>
            </a:r>
            <a:r>
              <a:rPr lang="en-US" sz="1800" b="1" dirty="0" smtClean="0">
                <a:latin typeface="jGaramond" panose="02020404030301010803" pitchFamily="18" charset="0"/>
                <a:ea typeface="jGaramond" panose="02020404030301010803" pitchFamily="18" charset="0"/>
              </a:rPr>
              <a:t>07/18/22</a:t>
            </a:r>
            <a:endParaRPr lang="en-US" sz="1800" b="1" dirty="0" smtClean="0">
              <a:latin typeface="jGaramond" panose="02020404030301010803" pitchFamily="18" charset="0"/>
              <a:ea typeface="jGaramond" panose="02020404030301010803" pitchFamily="18" charset="0"/>
            </a:endParaRPr>
          </a:p>
        </p:txBody>
      </p:sp>
    </p:spTree>
    <p:extLst>
      <p:ext uri="{BB962C8B-B14F-4D97-AF65-F5344CB8AC3E}">
        <p14:creationId xmlns:p14="http://schemas.microsoft.com/office/powerpoint/2010/main" val="41016692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C3CD8-CEE0-4176-BE3F-2D2F6CFC8583}"/>
              </a:ext>
            </a:extLst>
          </p:cNvPr>
          <p:cNvSpPr>
            <a:spLocks noGrp="1"/>
          </p:cNvSpPr>
          <p:nvPr>
            <p:ph type="title"/>
          </p:nvPr>
        </p:nvSpPr>
        <p:spPr>
          <a:xfrm>
            <a:off x="1278277" y="222251"/>
            <a:ext cx="9635447" cy="737248"/>
          </a:xfrm>
        </p:spPr>
        <p:txBody>
          <a:bodyPr>
            <a:noAutofit/>
          </a:bodyPr>
          <a:lstStyle/>
          <a:p>
            <a:r>
              <a:rPr lang="en-US" sz="4000" dirty="0">
                <a:latin typeface="Garamond" panose="02020404030301010803" pitchFamily="18" charset="0"/>
              </a:rPr>
              <a:t>FEW OF THE HMS CERTIFIED ENTITIES</a:t>
            </a:r>
          </a:p>
        </p:txBody>
      </p:sp>
      <p:pic>
        <p:nvPicPr>
          <p:cNvPr id="31" name="Picture 30">
            <a:extLst>
              <a:ext uri="{FF2B5EF4-FFF2-40B4-BE49-F238E27FC236}">
                <a16:creationId xmlns:a16="http://schemas.microsoft.com/office/drawing/2014/main" id="{ACAF2E86-5D67-49A3-AD93-8F23BC6360D5}"/>
              </a:ext>
            </a:extLst>
          </p:cNvPr>
          <p:cNvPicPr>
            <a:picLocks noChangeAspect="1"/>
          </p:cNvPicPr>
          <p:nvPr/>
        </p:nvPicPr>
        <p:blipFill rotWithShape="1">
          <a:blip r:embed="rId2"/>
          <a:srcRect t="7712" r="3492" b="25047"/>
          <a:stretch/>
        </p:blipFill>
        <p:spPr>
          <a:xfrm>
            <a:off x="6008174" y="2827947"/>
            <a:ext cx="1717588" cy="696455"/>
          </a:xfrm>
          <a:prstGeom prst="rect">
            <a:avLst/>
          </a:prstGeom>
        </p:spPr>
      </p:pic>
      <p:pic>
        <p:nvPicPr>
          <p:cNvPr id="33" name="Picture 32">
            <a:extLst>
              <a:ext uri="{FF2B5EF4-FFF2-40B4-BE49-F238E27FC236}">
                <a16:creationId xmlns:a16="http://schemas.microsoft.com/office/drawing/2014/main" id="{64CC125D-3ACC-43E9-8D84-1355DDD63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779" y="1474129"/>
            <a:ext cx="1703341" cy="781533"/>
          </a:xfrm>
          <a:prstGeom prst="rect">
            <a:avLst/>
          </a:prstGeom>
        </p:spPr>
      </p:pic>
      <p:pic>
        <p:nvPicPr>
          <p:cNvPr id="34" name="Picture 33">
            <a:extLst>
              <a:ext uri="{FF2B5EF4-FFF2-40B4-BE49-F238E27FC236}">
                <a16:creationId xmlns:a16="http://schemas.microsoft.com/office/drawing/2014/main" id="{CE320FB6-9A67-4D78-B480-A4AC405679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1625" y="1276306"/>
            <a:ext cx="1363664" cy="1022748"/>
          </a:xfrm>
          <a:prstGeom prst="rect">
            <a:avLst/>
          </a:prstGeom>
        </p:spPr>
      </p:pic>
      <p:pic>
        <p:nvPicPr>
          <p:cNvPr id="35" name="Picture 34">
            <a:extLst>
              <a:ext uri="{FF2B5EF4-FFF2-40B4-BE49-F238E27FC236}">
                <a16:creationId xmlns:a16="http://schemas.microsoft.com/office/drawing/2014/main" id="{5F6AF44F-EF7B-4DA2-BB66-E83D616CC8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688" y="1518433"/>
            <a:ext cx="1666377" cy="627304"/>
          </a:xfrm>
          <a:prstGeom prst="rect">
            <a:avLst/>
          </a:prstGeom>
        </p:spPr>
      </p:pic>
      <p:pic>
        <p:nvPicPr>
          <p:cNvPr id="36" name="Picture 35">
            <a:extLst>
              <a:ext uri="{FF2B5EF4-FFF2-40B4-BE49-F238E27FC236}">
                <a16:creationId xmlns:a16="http://schemas.microsoft.com/office/drawing/2014/main" id="{1A96D3E5-E6DD-44E5-AB82-6FCADB292D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08224" y="1302208"/>
            <a:ext cx="830739" cy="1059753"/>
          </a:xfrm>
          <a:prstGeom prst="rect">
            <a:avLst/>
          </a:prstGeom>
        </p:spPr>
      </p:pic>
      <p:pic>
        <p:nvPicPr>
          <p:cNvPr id="37" name="Picture 36">
            <a:extLst>
              <a:ext uri="{FF2B5EF4-FFF2-40B4-BE49-F238E27FC236}">
                <a16:creationId xmlns:a16="http://schemas.microsoft.com/office/drawing/2014/main" id="{02108625-753D-4311-9408-FF22D47F62D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6169" r="6661" b="10836"/>
          <a:stretch/>
        </p:blipFill>
        <p:spPr>
          <a:xfrm>
            <a:off x="50866" y="2800106"/>
            <a:ext cx="2020036" cy="778417"/>
          </a:xfrm>
          <a:prstGeom prst="rect">
            <a:avLst/>
          </a:prstGeom>
        </p:spPr>
      </p:pic>
      <p:pic>
        <p:nvPicPr>
          <p:cNvPr id="38" name="Picture 37">
            <a:extLst>
              <a:ext uri="{FF2B5EF4-FFF2-40B4-BE49-F238E27FC236}">
                <a16:creationId xmlns:a16="http://schemas.microsoft.com/office/drawing/2014/main" id="{00CFF3F3-BBE5-48B7-93BB-573E4F6B432F}"/>
              </a:ext>
            </a:extLst>
          </p:cNvPr>
          <p:cNvPicPr>
            <a:picLocks noChangeAspect="1"/>
          </p:cNvPicPr>
          <p:nvPr/>
        </p:nvPicPr>
        <p:blipFill rotWithShape="1">
          <a:blip r:embed="rId8"/>
          <a:srcRect t="12553"/>
          <a:stretch/>
        </p:blipFill>
        <p:spPr>
          <a:xfrm>
            <a:off x="2133792" y="2791547"/>
            <a:ext cx="2163147" cy="689647"/>
          </a:xfrm>
          <a:prstGeom prst="rect">
            <a:avLst/>
          </a:prstGeom>
        </p:spPr>
      </p:pic>
      <p:pic>
        <p:nvPicPr>
          <p:cNvPr id="39" name="Picture 38">
            <a:extLst>
              <a:ext uri="{FF2B5EF4-FFF2-40B4-BE49-F238E27FC236}">
                <a16:creationId xmlns:a16="http://schemas.microsoft.com/office/drawing/2014/main" id="{66F4A3C3-90E0-444F-A20F-CE19FD0C6DCE}"/>
              </a:ext>
            </a:extLst>
          </p:cNvPr>
          <p:cNvPicPr>
            <a:picLocks noChangeAspect="1"/>
          </p:cNvPicPr>
          <p:nvPr/>
        </p:nvPicPr>
        <p:blipFill>
          <a:blip r:embed="rId9"/>
          <a:stretch>
            <a:fillRect/>
          </a:stretch>
        </p:blipFill>
        <p:spPr>
          <a:xfrm>
            <a:off x="4295194" y="2858283"/>
            <a:ext cx="1751497" cy="699383"/>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3171" y="1495384"/>
            <a:ext cx="1751059" cy="587452"/>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12617" y="1304671"/>
            <a:ext cx="968406" cy="971958"/>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70687" y="4187405"/>
            <a:ext cx="1839350" cy="683738"/>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15054" y="2672711"/>
            <a:ext cx="1260441" cy="1034629"/>
          </a:xfrm>
          <a:prstGeom prst="rect">
            <a:avLst/>
          </a:prstGeom>
        </p:spPr>
      </p:pic>
      <p:pic>
        <p:nvPicPr>
          <p:cNvPr id="29" name="Picture 28"/>
          <p:cNvPicPr>
            <a:picLocks noChangeAspect="1"/>
          </p:cNvPicPr>
          <p:nvPr/>
        </p:nvPicPr>
        <p:blipFill rotWithShape="1">
          <a:blip r:embed="rId14">
            <a:extLst>
              <a:ext uri="{28A0092B-C50C-407E-A947-70E740481C1C}">
                <a14:useLocalDpi xmlns:a14="http://schemas.microsoft.com/office/drawing/2010/main" val="0"/>
              </a:ext>
            </a:extLst>
          </a:blip>
          <a:srcRect b="17143"/>
          <a:stretch/>
        </p:blipFill>
        <p:spPr>
          <a:xfrm>
            <a:off x="250199" y="4145479"/>
            <a:ext cx="1466347" cy="695003"/>
          </a:xfrm>
          <a:prstGeom prst="rect">
            <a:avLst/>
          </a:prstGeom>
        </p:spPr>
      </p:pic>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69683" y="4131998"/>
            <a:ext cx="1380103" cy="794551"/>
          </a:xfrm>
          <a:prstGeom prst="rect">
            <a:avLst/>
          </a:prstGeom>
        </p:spPr>
      </p:pic>
      <p:pic>
        <p:nvPicPr>
          <p:cNvPr id="32" name="Picture 6" descr="May be an image of text that says 'AMERICAN HALAL MEAT Serving the Midwes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352377" y="2704671"/>
            <a:ext cx="848991" cy="100660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orfu Foods"/>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10391" y="4242811"/>
            <a:ext cx="1834277" cy="6837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logo imag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05273" y="4131998"/>
            <a:ext cx="1429194" cy="78958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9"/>
          <a:stretch>
            <a:fillRect/>
          </a:stretch>
        </p:blipFill>
        <p:spPr>
          <a:xfrm>
            <a:off x="9671118" y="4131998"/>
            <a:ext cx="1181117" cy="893818"/>
          </a:xfrm>
          <a:prstGeom prst="rect">
            <a:avLst/>
          </a:prstGeom>
        </p:spPr>
      </p:pic>
      <p:pic>
        <p:nvPicPr>
          <p:cNvPr id="9" name="Picture 8"/>
          <p:cNvPicPr>
            <a:picLocks noChangeAspect="1"/>
          </p:cNvPicPr>
          <p:nvPr/>
        </p:nvPicPr>
        <p:blipFill>
          <a:blip r:embed="rId20"/>
          <a:stretch>
            <a:fillRect/>
          </a:stretch>
        </p:blipFill>
        <p:spPr>
          <a:xfrm>
            <a:off x="646564" y="5609341"/>
            <a:ext cx="2102686" cy="391333"/>
          </a:xfrm>
          <a:prstGeom prst="rect">
            <a:avLst/>
          </a:prstGeom>
        </p:spPr>
      </p:pic>
      <p:pic>
        <p:nvPicPr>
          <p:cNvPr id="2050" name="Picture 2" descr="Canvas Logo"/>
          <p:cNvPicPr>
            <a:picLocks noChangeAspect="1" noChangeArrowheads="1"/>
          </p:cNvPicPr>
          <p:nvPr/>
        </p:nvPicPr>
        <p:blipFill rotWithShape="1">
          <a:blip r:embed="rId21">
            <a:extLst>
              <a:ext uri="{28A0092B-C50C-407E-A947-70E740481C1C}">
                <a14:useLocalDpi xmlns:a14="http://schemas.microsoft.com/office/drawing/2010/main" val="0"/>
              </a:ext>
            </a:extLst>
          </a:blip>
          <a:srcRect b="13081"/>
          <a:stretch/>
        </p:blipFill>
        <p:spPr bwMode="auto">
          <a:xfrm>
            <a:off x="2959093" y="5444744"/>
            <a:ext cx="1608196" cy="720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22"/>
          <a:stretch>
            <a:fillRect/>
          </a:stretch>
        </p:blipFill>
        <p:spPr>
          <a:xfrm>
            <a:off x="6474906" y="5487930"/>
            <a:ext cx="1806228" cy="655006"/>
          </a:xfrm>
          <a:prstGeom prst="rect">
            <a:avLst/>
          </a:prstGeom>
        </p:spPr>
      </p:pic>
      <p:pic>
        <p:nvPicPr>
          <p:cNvPr id="2052" name="Picture 4" descr="https://www.wolverinepacking.com/wp-content/uploads/2020/11/wolverine_logo_homepage-scaled.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9421" t="19860" r="20669" b="13514"/>
          <a:stretch/>
        </p:blipFill>
        <p:spPr bwMode="auto">
          <a:xfrm>
            <a:off x="8510495" y="5551338"/>
            <a:ext cx="1513125" cy="5915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trauss (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112085" y="5504406"/>
            <a:ext cx="1396576" cy="6896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002555" y="5380915"/>
            <a:ext cx="1188517" cy="869035"/>
          </a:xfrm>
          <a:prstGeom prst="rect">
            <a:avLst/>
          </a:prstGeom>
        </p:spPr>
      </p:pic>
      <p:sp>
        <p:nvSpPr>
          <p:cNvPr id="42" name="Title 1">
            <a:extLst>
              <a:ext uri="{FF2B5EF4-FFF2-40B4-BE49-F238E27FC236}">
                <a16:creationId xmlns:a16="http://schemas.microsoft.com/office/drawing/2014/main" id="{218C3CD8-CEE0-4176-BE3F-2D2F6CFC8583}"/>
              </a:ext>
            </a:extLst>
          </p:cNvPr>
          <p:cNvSpPr txBox="1">
            <a:spLocks/>
          </p:cNvSpPr>
          <p:nvPr/>
        </p:nvSpPr>
        <p:spPr>
          <a:xfrm>
            <a:off x="93674" y="6363316"/>
            <a:ext cx="1744911" cy="3206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b="1" dirty="0" smtClean="0">
                <a:latin typeface="jGaramond" panose="02020404030301010803" pitchFamily="18" charset="0"/>
                <a:ea typeface="jGaramond" panose="02020404030301010803" pitchFamily="18" charset="0"/>
              </a:rPr>
              <a:t>As of </a:t>
            </a:r>
            <a:r>
              <a:rPr lang="en-US" sz="1800" b="1" dirty="0" smtClean="0">
                <a:latin typeface="jGaramond" panose="02020404030301010803" pitchFamily="18" charset="0"/>
                <a:ea typeface="jGaramond" panose="02020404030301010803" pitchFamily="18" charset="0"/>
              </a:rPr>
              <a:t>07/18/22</a:t>
            </a:r>
            <a:endParaRPr lang="en-US" sz="1800" b="1" dirty="0" smtClean="0">
              <a:latin typeface="jGaramond" panose="02020404030301010803" pitchFamily="18" charset="0"/>
              <a:ea typeface="jGaramond" panose="02020404030301010803" pitchFamily="18" charset="0"/>
            </a:endParaRPr>
          </a:p>
        </p:txBody>
      </p:sp>
      <p:sp>
        <p:nvSpPr>
          <p:cNvPr id="43" name="Title 1">
            <a:extLst>
              <a:ext uri="{FF2B5EF4-FFF2-40B4-BE49-F238E27FC236}">
                <a16:creationId xmlns:a16="http://schemas.microsoft.com/office/drawing/2014/main" id="{218C3CD8-CEE0-4176-BE3F-2D2F6CFC8583}"/>
              </a:ext>
            </a:extLst>
          </p:cNvPr>
          <p:cNvSpPr txBox="1">
            <a:spLocks/>
          </p:cNvSpPr>
          <p:nvPr/>
        </p:nvSpPr>
        <p:spPr>
          <a:xfrm>
            <a:off x="6807837" y="6142936"/>
            <a:ext cx="1141037" cy="3206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smtClean="0">
                <a:latin typeface="jGaramond" panose="02020404030301010803" pitchFamily="18" charset="0"/>
                <a:ea typeface="jGaramond" panose="02020404030301010803" pitchFamily="18" charset="0"/>
              </a:rPr>
              <a:t>Lamb Only</a:t>
            </a:r>
          </a:p>
        </p:txBody>
      </p:sp>
      <p:sp>
        <p:nvSpPr>
          <p:cNvPr id="44" name="Title 1">
            <a:extLst>
              <a:ext uri="{FF2B5EF4-FFF2-40B4-BE49-F238E27FC236}">
                <a16:creationId xmlns:a16="http://schemas.microsoft.com/office/drawing/2014/main" id="{218C3CD8-CEE0-4176-BE3F-2D2F6CFC8583}"/>
              </a:ext>
            </a:extLst>
          </p:cNvPr>
          <p:cNvSpPr txBox="1">
            <a:spLocks/>
          </p:cNvSpPr>
          <p:nvPr/>
        </p:nvSpPr>
        <p:spPr>
          <a:xfrm>
            <a:off x="8721252" y="6165273"/>
            <a:ext cx="1141037" cy="3206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800" i="1" dirty="0" smtClean="0">
                <a:latin typeface="jGaramond" panose="02020404030301010803" pitchFamily="18" charset="0"/>
                <a:ea typeface="jGaramond" panose="02020404030301010803" pitchFamily="18" charset="0"/>
              </a:rPr>
              <a:t>Lamb Only</a:t>
            </a:r>
          </a:p>
        </p:txBody>
      </p:sp>
      <p:sp>
        <p:nvSpPr>
          <p:cNvPr id="45" name="Title 1">
            <a:extLst>
              <a:ext uri="{FF2B5EF4-FFF2-40B4-BE49-F238E27FC236}">
                <a16:creationId xmlns:a16="http://schemas.microsoft.com/office/drawing/2014/main" id="{218C3CD8-CEE0-4176-BE3F-2D2F6CFC8583}"/>
              </a:ext>
            </a:extLst>
          </p:cNvPr>
          <p:cNvSpPr txBox="1">
            <a:spLocks/>
          </p:cNvSpPr>
          <p:nvPr/>
        </p:nvSpPr>
        <p:spPr>
          <a:xfrm>
            <a:off x="10256452" y="6178918"/>
            <a:ext cx="1141037" cy="3206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i="1" dirty="0" smtClean="0">
                <a:latin typeface="jGaramond" panose="02020404030301010803" pitchFamily="18" charset="0"/>
                <a:ea typeface="jGaramond" panose="02020404030301010803" pitchFamily="18" charset="0"/>
              </a:rPr>
              <a:t>Lamb &amp; Limited Veal</a:t>
            </a:r>
          </a:p>
        </p:txBody>
      </p:sp>
      <p:pic>
        <p:nvPicPr>
          <p:cNvPr id="5" name="Picture 4"/>
          <p:cNvPicPr>
            <a:picLocks noChangeAspect="1"/>
          </p:cNvPicPr>
          <p:nvPr/>
        </p:nvPicPr>
        <p:blipFill>
          <a:blip r:embed="rId26"/>
          <a:stretch>
            <a:fillRect/>
          </a:stretch>
        </p:blipFill>
        <p:spPr>
          <a:xfrm>
            <a:off x="10988886" y="4145479"/>
            <a:ext cx="992368" cy="987062"/>
          </a:xfrm>
          <a:prstGeom prst="rect">
            <a:avLst/>
          </a:prstGeom>
        </p:spPr>
      </p:pic>
      <p:pic>
        <p:nvPicPr>
          <p:cNvPr id="6" name="Picture 5"/>
          <p:cNvPicPr>
            <a:picLocks noChangeAspect="1"/>
          </p:cNvPicPr>
          <p:nvPr/>
        </p:nvPicPr>
        <p:blipFill>
          <a:blip r:embed="rId27" cstate="hqprint">
            <a:extLst>
              <a:ext uri="{28A0092B-C50C-407E-A947-70E740481C1C}">
                <a14:useLocalDpi xmlns:a14="http://schemas.microsoft.com/office/drawing/2010/main" val="0"/>
              </a:ext>
            </a:extLst>
          </a:blip>
          <a:stretch>
            <a:fillRect/>
          </a:stretch>
        </p:blipFill>
        <p:spPr>
          <a:xfrm>
            <a:off x="10410064" y="2980121"/>
            <a:ext cx="1691770" cy="462441"/>
          </a:xfrm>
          <a:prstGeom prst="rect">
            <a:avLst/>
          </a:prstGeom>
        </p:spPr>
      </p:pic>
    </p:spTree>
    <p:extLst>
      <p:ext uri="{BB962C8B-B14F-4D97-AF65-F5344CB8AC3E}">
        <p14:creationId xmlns:p14="http://schemas.microsoft.com/office/powerpoint/2010/main" val="309649735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8C3CD8-CEE0-4176-BE3F-2D2F6CFC8583}"/>
              </a:ext>
            </a:extLst>
          </p:cNvPr>
          <p:cNvSpPr txBox="1">
            <a:spLocks/>
          </p:cNvSpPr>
          <p:nvPr/>
        </p:nvSpPr>
        <p:spPr>
          <a:xfrm>
            <a:off x="247135" y="713292"/>
            <a:ext cx="11697730" cy="694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dirty="0" smtClean="0">
                <a:latin typeface="jGaramond" panose="02020404030301010803" pitchFamily="18" charset="0"/>
                <a:ea typeface="jGaramond" panose="02020404030301010803" pitchFamily="18" charset="0"/>
              </a:rPr>
              <a:t>Requirements of Halal Slaughter </a:t>
            </a:r>
            <a:endParaRPr lang="en-US" sz="4000" b="1" dirty="0">
              <a:latin typeface="Garamond" panose="02020404030301010803" pitchFamily="18" charset="0"/>
            </a:endParaRPr>
          </a:p>
        </p:txBody>
      </p:sp>
      <p:sp>
        <p:nvSpPr>
          <p:cNvPr id="6" name="Rectangle 5"/>
          <p:cNvSpPr/>
          <p:nvPr/>
        </p:nvSpPr>
        <p:spPr>
          <a:xfrm>
            <a:off x="800099" y="1554641"/>
            <a:ext cx="10770577" cy="3367076"/>
          </a:xfrm>
          <a:prstGeom prst="rect">
            <a:avLst/>
          </a:prstGeom>
        </p:spPr>
        <p:txBody>
          <a:bodyPr wrap="square">
            <a:spAutoFit/>
          </a:bodyPr>
          <a:lstStyle/>
          <a:p>
            <a:pPr marL="274320" indent="-274320">
              <a:spcBef>
                <a:spcPct val="20000"/>
              </a:spcBef>
              <a:buSzPct val="85000"/>
              <a:buFont typeface="Wingdings 2"/>
              <a:buChar char=""/>
            </a:pPr>
            <a:r>
              <a:rPr lang="en-US" sz="2800" dirty="0" smtClean="0">
                <a:latin typeface="Garamond" panose="02020404030301010803" pitchFamily="18" charset="0"/>
              </a:rPr>
              <a:t>Slaughterman has to be a Sunni Muslim</a:t>
            </a:r>
          </a:p>
          <a:p>
            <a:pPr marL="274320" indent="-274320">
              <a:spcBef>
                <a:spcPct val="20000"/>
              </a:spcBef>
              <a:buSzPct val="85000"/>
              <a:buFont typeface="Wingdings 2"/>
              <a:buChar char=""/>
            </a:pPr>
            <a:r>
              <a:rPr lang="en-US" sz="2800" dirty="0" smtClean="0">
                <a:latin typeface="Garamond" panose="02020404030301010803" pitchFamily="18" charset="0"/>
              </a:rPr>
              <a:t>Has to recite </a:t>
            </a:r>
            <a:r>
              <a:rPr lang="en-US" sz="2800" dirty="0" err="1" smtClean="0">
                <a:latin typeface="Garamond" panose="02020404030301010803" pitchFamily="18" charset="0"/>
              </a:rPr>
              <a:t>tasmiyyah</a:t>
            </a:r>
            <a:r>
              <a:rPr lang="en-US" sz="2800" dirty="0" smtClean="0">
                <a:latin typeface="Garamond" panose="02020404030301010803" pitchFamily="18" charset="0"/>
              </a:rPr>
              <a:t> (blessing) on each animal or bird individually while slaughtering</a:t>
            </a:r>
          </a:p>
          <a:p>
            <a:pPr marL="274320" indent="-274320">
              <a:spcBef>
                <a:spcPct val="20000"/>
              </a:spcBef>
              <a:buSzPct val="85000"/>
              <a:buFont typeface="Wingdings 2"/>
              <a:buChar char=""/>
            </a:pPr>
            <a:r>
              <a:rPr lang="en-US" sz="2800" dirty="0" smtClean="0">
                <a:latin typeface="Garamond" panose="02020404030301010803" pitchFamily="18" charset="0"/>
              </a:rPr>
              <a:t>Upon slaughtering the 4 veins, arteries and passageways should all be severed </a:t>
            </a:r>
          </a:p>
          <a:p>
            <a:pPr marL="274320" indent="-274320">
              <a:spcBef>
                <a:spcPct val="20000"/>
              </a:spcBef>
              <a:buSzPct val="85000"/>
              <a:buFont typeface="Wingdings 2"/>
              <a:buChar char=""/>
            </a:pPr>
            <a:r>
              <a:rPr lang="en-US" sz="2800" dirty="0" smtClean="0">
                <a:latin typeface="Garamond" panose="02020404030301010803" pitchFamily="18" charset="0"/>
              </a:rPr>
              <a:t>Animal or bird should not be touched until after it has bled to death, in other words no processing can start until that time</a:t>
            </a:r>
            <a:endParaRPr lang="en-US" sz="2800" dirty="0">
              <a:latin typeface="Garamond" panose="02020404030301010803" pitchFamily="18" charset="0"/>
            </a:endParaRPr>
          </a:p>
        </p:txBody>
      </p:sp>
    </p:spTree>
    <p:extLst>
      <p:ext uri="{BB962C8B-B14F-4D97-AF65-F5344CB8AC3E}">
        <p14:creationId xmlns:p14="http://schemas.microsoft.com/office/powerpoint/2010/main" val="2770714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8C3CD8-CEE0-4176-BE3F-2D2F6CFC8583}"/>
              </a:ext>
            </a:extLst>
          </p:cNvPr>
          <p:cNvSpPr txBox="1">
            <a:spLocks/>
          </p:cNvSpPr>
          <p:nvPr/>
        </p:nvSpPr>
        <p:spPr>
          <a:xfrm>
            <a:off x="-536331" y="713292"/>
            <a:ext cx="12481196" cy="6944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smtClean="0">
                <a:latin typeface="jGaramond" panose="02020404030301010803" pitchFamily="18" charset="0"/>
                <a:ea typeface="jGaramond" panose="02020404030301010803" pitchFamily="18" charset="0"/>
              </a:rPr>
              <a:t>Certification Process for Slaughter Houses &amp; Processors</a:t>
            </a:r>
            <a:endParaRPr lang="en-US" sz="3600" b="1" dirty="0">
              <a:latin typeface="Garamond" panose="02020404030301010803" pitchFamily="18" charset="0"/>
            </a:endParaRPr>
          </a:p>
        </p:txBody>
      </p:sp>
      <p:sp>
        <p:nvSpPr>
          <p:cNvPr id="6" name="Rectangle 5"/>
          <p:cNvSpPr/>
          <p:nvPr/>
        </p:nvSpPr>
        <p:spPr>
          <a:xfrm>
            <a:off x="800099" y="1554641"/>
            <a:ext cx="10770577" cy="6297108"/>
          </a:xfrm>
          <a:prstGeom prst="rect">
            <a:avLst/>
          </a:prstGeom>
        </p:spPr>
        <p:txBody>
          <a:bodyPr wrap="square">
            <a:spAutoFit/>
          </a:bodyPr>
          <a:lstStyle/>
          <a:p>
            <a:pPr marL="274320" indent="-274320">
              <a:spcBef>
                <a:spcPct val="20000"/>
              </a:spcBef>
              <a:buSzPct val="85000"/>
              <a:buFont typeface="Wingdings 2"/>
              <a:buChar char=""/>
            </a:pPr>
            <a:r>
              <a:rPr lang="en-US" sz="2800" dirty="0" smtClean="0">
                <a:latin typeface="Garamond" panose="02020404030301010803" pitchFamily="18" charset="0"/>
              </a:rPr>
              <a:t>Fill out and submit the application to </a:t>
            </a:r>
            <a:r>
              <a:rPr lang="en-US" sz="2800" dirty="0" smtClean="0">
                <a:latin typeface="Garamond" panose="02020404030301010803" pitchFamily="18" charset="0"/>
                <a:hlinkClick r:id="rId2"/>
              </a:rPr>
              <a:t>halalzabiha@rahmatealam.org</a:t>
            </a:r>
            <a:r>
              <a:rPr lang="en-US" sz="2800" dirty="0">
                <a:latin typeface="Garamond" panose="02020404030301010803" pitchFamily="18" charset="0"/>
              </a:rPr>
              <a:t> from </a:t>
            </a:r>
            <a:r>
              <a:rPr lang="en-US" sz="2800" dirty="0">
                <a:latin typeface="Garamond" panose="02020404030301010803" pitchFamily="18" charset="0"/>
                <a:hlinkClick r:id="rId3"/>
              </a:rPr>
              <a:t>https://</a:t>
            </a:r>
            <a:r>
              <a:rPr lang="en-US" sz="2800" dirty="0" smtClean="0">
                <a:latin typeface="Garamond" panose="02020404030301010803" pitchFamily="18" charset="0"/>
                <a:hlinkClick r:id="rId3"/>
              </a:rPr>
              <a:t>shariahboard.org/downloads</a:t>
            </a:r>
            <a:endParaRPr lang="en-US" sz="2800" dirty="0" smtClean="0">
              <a:latin typeface="Garamond" panose="02020404030301010803" pitchFamily="18" charset="0"/>
            </a:endParaRPr>
          </a:p>
          <a:p>
            <a:pPr marL="274320" indent="-274320">
              <a:spcBef>
                <a:spcPct val="20000"/>
              </a:spcBef>
              <a:buSzPct val="85000"/>
              <a:buFont typeface="Wingdings 2"/>
              <a:buChar char=""/>
            </a:pPr>
            <a:r>
              <a:rPr lang="en-US" sz="2800" dirty="0" smtClean="0">
                <a:latin typeface="Garamond" panose="02020404030301010803" pitchFamily="18" charset="0"/>
              </a:rPr>
              <a:t>Depending upon the production volume of birds or animals, at least one main and one backup Muslim slaughterman should be hired by the slaughter house </a:t>
            </a:r>
          </a:p>
          <a:p>
            <a:pPr marL="274320" indent="-274320">
              <a:spcBef>
                <a:spcPct val="20000"/>
              </a:spcBef>
              <a:buSzPct val="85000"/>
              <a:buFont typeface="Wingdings 2"/>
              <a:buChar char=""/>
            </a:pPr>
            <a:r>
              <a:rPr lang="en-US" sz="2800" dirty="0" smtClean="0">
                <a:latin typeface="Garamond" panose="02020404030301010803" pitchFamily="18" charset="0"/>
              </a:rPr>
              <a:t>HMS performs an initial inspection to verify the procedure followed by the slaughtermen</a:t>
            </a:r>
          </a:p>
          <a:p>
            <a:pPr marL="274320" indent="-274320">
              <a:spcBef>
                <a:spcPct val="20000"/>
              </a:spcBef>
              <a:buSzPct val="85000"/>
              <a:buFont typeface="Wingdings 2"/>
              <a:buChar char=""/>
            </a:pPr>
            <a:r>
              <a:rPr lang="en-US" sz="2800" dirty="0" smtClean="0">
                <a:latin typeface="Garamond" panose="02020404030301010803" pitchFamily="18" charset="0"/>
              </a:rPr>
              <a:t>HMS provides services to train the slaughterman as needed </a:t>
            </a:r>
          </a:p>
          <a:p>
            <a:pPr marL="274320" indent="-274320">
              <a:spcBef>
                <a:spcPct val="20000"/>
              </a:spcBef>
              <a:buSzPct val="85000"/>
              <a:buFont typeface="Wingdings 2"/>
              <a:buChar char=""/>
            </a:pPr>
            <a:r>
              <a:rPr lang="en-US" sz="2800" dirty="0" smtClean="0">
                <a:latin typeface="Garamond" panose="02020404030301010803" pitchFamily="18" charset="0"/>
              </a:rPr>
              <a:t>Upon fulfillment of the requirements of Halal Slaughter the application is approved and monitoring is started</a:t>
            </a:r>
          </a:p>
          <a:p>
            <a:pPr marL="274320" indent="-274320">
              <a:spcBef>
                <a:spcPct val="20000"/>
              </a:spcBef>
              <a:buSzPct val="85000"/>
              <a:buFont typeface="Wingdings 2"/>
              <a:buChar char=""/>
            </a:pPr>
            <a:endParaRPr lang="en-US" sz="2800" dirty="0">
              <a:latin typeface="Garamond" panose="02020404030301010803" pitchFamily="18" charset="0"/>
            </a:endParaRPr>
          </a:p>
          <a:p>
            <a:pPr marL="274320" indent="-274320">
              <a:spcBef>
                <a:spcPct val="20000"/>
              </a:spcBef>
              <a:buSzPct val="85000"/>
              <a:buFont typeface="Wingdings 2"/>
              <a:buChar char=""/>
            </a:pPr>
            <a:endParaRPr lang="en-US" sz="2800" dirty="0">
              <a:latin typeface="Garamond" panose="02020404030301010803" pitchFamily="18" charset="0"/>
            </a:endParaRPr>
          </a:p>
          <a:p>
            <a:pPr marL="274320" indent="-274320">
              <a:spcBef>
                <a:spcPct val="20000"/>
              </a:spcBef>
              <a:buSzPct val="85000"/>
              <a:buFont typeface="Wingdings 2"/>
              <a:buChar char=""/>
            </a:pPr>
            <a:endParaRPr lang="en-US" sz="2800" dirty="0">
              <a:latin typeface="Garamond" panose="02020404030301010803" pitchFamily="18" charset="0"/>
            </a:endParaRPr>
          </a:p>
        </p:txBody>
      </p:sp>
    </p:spTree>
    <p:extLst>
      <p:ext uri="{BB962C8B-B14F-4D97-AF65-F5344CB8AC3E}">
        <p14:creationId xmlns:p14="http://schemas.microsoft.com/office/powerpoint/2010/main" val="1999721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627</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Garamond</vt:lpstr>
      <vt:lpstr>jGaramond</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FEW OF THE HMS CERTIFIED ENTITIES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Rahmat-e-Alam Foundation A 501 (c) (3) Nonprofit Organization Established in 1998</dc:title>
  <dc:creator>Khan, Muhammad Fahad</dc:creator>
  <cp:lastModifiedBy>17737</cp:lastModifiedBy>
  <cp:revision>409</cp:revision>
  <dcterms:created xsi:type="dcterms:W3CDTF">2020-02-18T23:09:39Z</dcterms:created>
  <dcterms:modified xsi:type="dcterms:W3CDTF">2022-07-19T23:35:27Z</dcterms:modified>
</cp:coreProperties>
</file>